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 /><Relationship Id="rId2" Type="http://schemas.openxmlformats.org/package/2006/relationships/metadata/thumbnail" Target="docProps/thumbnail.jpeg" /><Relationship Id="rId1" Type="http://schemas.openxmlformats.org/officeDocument/2006/relationships/officeDocument" Target="ppt/presentation.xml" /><Relationship Id="rId4" Type="http://schemas.openxmlformats.org/officeDocument/2006/relationships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8288000" cy="10287000"/>
  <p:notesSz cx="6858000" cy="9144000"/>
  <p:embeddedFontLs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DM Sans" pitchFamily="2" charset="0"/>
      <p:regular r:id="rId15"/>
    </p:embeddedFont>
    <p:embeddedFont>
      <p:font typeface="DM Sans Bold" pitchFamily="2" charset="0"/>
      <p:regular r:id="rId16"/>
    </p:embeddedFont>
    <p:embeddedFont>
      <p:font typeface="DM Sans Italics" pitchFamily="2" charset="0"/>
      <p:regular r:id="rId17"/>
    </p:embeddedFont>
    <p:embeddedFont>
      <p:font typeface="Now Bold" pitchFamily="2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6" d="100"/>
          <a:sy n="46" d="100"/>
        </p:scale>
        <p:origin x="756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font" Target="fonts/font3.fntdata" /><Relationship Id="rId18" Type="http://schemas.openxmlformats.org/officeDocument/2006/relationships/font" Target="fonts/font8.fntdata" /><Relationship Id="rId3" Type="http://schemas.openxmlformats.org/officeDocument/2006/relationships/slide" Target="slides/slide2.xml" /><Relationship Id="rId21" Type="http://schemas.openxmlformats.org/officeDocument/2006/relationships/theme" Target="theme/theme1.xml" /><Relationship Id="rId7" Type="http://schemas.openxmlformats.org/officeDocument/2006/relationships/slide" Target="slides/slide6.xml" /><Relationship Id="rId12" Type="http://schemas.openxmlformats.org/officeDocument/2006/relationships/font" Target="fonts/font2.fntdata" /><Relationship Id="rId17" Type="http://schemas.openxmlformats.org/officeDocument/2006/relationships/font" Target="fonts/font7.fntdata" /><Relationship Id="rId2" Type="http://schemas.openxmlformats.org/officeDocument/2006/relationships/slide" Target="slides/slide1.xml" /><Relationship Id="rId16" Type="http://schemas.openxmlformats.org/officeDocument/2006/relationships/font" Target="fonts/font6.fntdata" /><Relationship Id="rId20" Type="http://schemas.openxmlformats.org/officeDocument/2006/relationships/viewProps" Target="viewProps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font" Target="fonts/font1.fntdata" /><Relationship Id="rId5" Type="http://schemas.openxmlformats.org/officeDocument/2006/relationships/slide" Target="slides/slide4.xml" /><Relationship Id="rId15" Type="http://schemas.openxmlformats.org/officeDocument/2006/relationships/font" Target="fonts/font5.fntdata" /><Relationship Id="rId10" Type="http://schemas.openxmlformats.org/officeDocument/2006/relationships/slide" Target="slides/slide9.xml" /><Relationship Id="rId19" Type="http://schemas.openxmlformats.org/officeDocument/2006/relationships/presProps" Target="presProps.xml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font" Target="fonts/font4.fntdata" /><Relationship Id="rId22" Type="http://schemas.openxmlformats.org/officeDocument/2006/relationships/tableStyles" Target="tableStyles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 /><Relationship Id="rId2" Type="http://schemas.openxmlformats.org/officeDocument/2006/relationships/image" Target="../media/image1.png" /><Relationship Id="rId1" Type="http://schemas.openxmlformats.org/officeDocument/2006/relationships/slideLayout" Target="../slideLayouts/slideLayout7.xml" /><Relationship Id="rId4" Type="http://schemas.openxmlformats.org/officeDocument/2006/relationships/image" Target="../media/image3.jpeg" 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image" Target="../media/image4.jpeg" /><Relationship Id="rId1" Type="http://schemas.openxmlformats.org/officeDocument/2006/relationships/slideLayout" Target="../slideLayouts/slideLayout7.xml" /><Relationship Id="rId4" Type="http://schemas.openxmlformats.org/officeDocument/2006/relationships/image" Target="../media/image2.svg" 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 /><Relationship Id="rId2" Type="http://schemas.openxmlformats.org/officeDocument/2006/relationships/image" Target="../media/image5.jpeg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9.svg" /><Relationship Id="rId5" Type="http://schemas.openxmlformats.org/officeDocument/2006/relationships/image" Target="../media/image8.png" /><Relationship Id="rId4" Type="http://schemas.openxmlformats.org/officeDocument/2006/relationships/image" Target="../media/image7.svg" 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 /><Relationship Id="rId1" Type="http://schemas.openxmlformats.org/officeDocument/2006/relationships/slideLayout" Target="../slideLayouts/slideLayout7.xml" 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 /><Relationship Id="rId2" Type="http://schemas.openxmlformats.org/officeDocument/2006/relationships/image" Target="../media/image11.png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15.png" /><Relationship Id="rId5" Type="http://schemas.openxmlformats.org/officeDocument/2006/relationships/image" Target="../media/image14.svg" /><Relationship Id="rId4" Type="http://schemas.openxmlformats.org/officeDocument/2006/relationships/image" Target="../media/image13.png" 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 /><Relationship Id="rId2" Type="http://schemas.openxmlformats.org/officeDocument/2006/relationships/image" Target="../media/image16.png" /><Relationship Id="rId1" Type="http://schemas.openxmlformats.org/officeDocument/2006/relationships/slideLayout" Target="../slideLayouts/slideLayout7.xml" /><Relationship Id="rId5" Type="http://schemas.openxmlformats.org/officeDocument/2006/relationships/image" Target="../media/image19.svg" /><Relationship Id="rId4" Type="http://schemas.openxmlformats.org/officeDocument/2006/relationships/image" Target="../media/image18.png" 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 /><Relationship Id="rId2" Type="http://schemas.openxmlformats.org/officeDocument/2006/relationships/image" Target="../media/image16.png" /><Relationship Id="rId1" Type="http://schemas.openxmlformats.org/officeDocument/2006/relationships/slideLayout" Target="../slideLayouts/slideLayout7.xml" /><Relationship Id="rId5" Type="http://schemas.openxmlformats.org/officeDocument/2006/relationships/image" Target="../media/image21.svg" /><Relationship Id="rId4" Type="http://schemas.openxmlformats.org/officeDocument/2006/relationships/image" Target="../media/image20.png" 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 /><Relationship Id="rId2" Type="http://schemas.openxmlformats.org/officeDocument/2006/relationships/image" Target="../media/image16.png" /><Relationship Id="rId1" Type="http://schemas.openxmlformats.org/officeDocument/2006/relationships/slideLayout" Target="../slideLayouts/slideLayout7.xml" /><Relationship Id="rId5" Type="http://schemas.openxmlformats.org/officeDocument/2006/relationships/image" Target="../media/image23.svg" /><Relationship Id="rId4" Type="http://schemas.openxmlformats.org/officeDocument/2006/relationships/image" Target="../media/image22.png" 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 /><Relationship Id="rId2" Type="http://schemas.openxmlformats.org/officeDocument/2006/relationships/image" Target="../media/image11.png" /><Relationship Id="rId1" Type="http://schemas.openxmlformats.org/officeDocument/2006/relationships/slideLayout" Target="../slideLayouts/slideLayout7.xml" /><Relationship Id="rId4" Type="http://schemas.openxmlformats.org/officeDocument/2006/relationships/image" Target="../media/image24.jpe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11392544" y="4154952"/>
            <a:ext cx="11958151" cy="1929323"/>
            <a:chOff x="0" y="0"/>
            <a:chExt cx="3149472" cy="50813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149472" cy="508135"/>
            </a:xfrm>
            <a:custGeom>
              <a:avLst/>
              <a:gdLst/>
              <a:ahLst/>
              <a:cxnLst/>
              <a:rect l="l" t="t" r="r" b="b"/>
              <a:pathLst>
                <a:path w="3149472" h="508135">
                  <a:moveTo>
                    <a:pt x="0" y="0"/>
                  </a:moveTo>
                  <a:lnTo>
                    <a:pt x="3149472" y="0"/>
                  </a:lnTo>
                  <a:lnTo>
                    <a:pt x="3149472" y="508135"/>
                  </a:lnTo>
                  <a:lnTo>
                    <a:pt x="0" y="508135"/>
                  </a:ln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3149472" cy="5367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9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1208957" y="-1011147"/>
            <a:ext cx="2647750" cy="2647750"/>
          </a:xfrm>
          <a:custGeom>
            <a:avLst/>
            <a:gdLst/>
            <a:ahLst/>
            <a:cxnLst/>
            <a:rect l="l" t="t" r="r" b="b"/>
            <a:pathLst>
              <a:path w="2647750" h="2647750">
                <a:moveTo>
                  <a:pt x="0" y="0"/>
                </a:moveTo>
                <a:lnTo>
                  <a:pt x="2647750" y="0"/>
                </a:lnTo>
                <a:lnTo>
                  <a:pt x="2647750" y="2647750"/>
                </a:lnTo>
                <a:lnTo>
                  <a:pt x="0" y="26477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0380940" y="649592"/>
            <a:ext cx="7516996" cy="8987817"/>
            <a:chOff x="0" y="0"/>
            <a:chExt cx="8603361" cy="10286746"/>
          </a:xfrm>
        </p:grpSpPr>
        <p:sp>
          <p:nvSpPr>
            <p:cNvPr id="7" name="Freeform 7"/>
            <p:cNvSpPr/>
            <p:nvPr/>
          </p:nvSpPr>
          <p:spPr>
            <a:xfrm>
              <a:off x="-2794" y="-128"/>
              <a:ext cx="8606155" cy="10286874"/>
            </a:xfrm>
            <a:custGeom>
              <a:avLst/>
              <a:gdLst/>
              <a:ahLst/>
              <a:cxnLst/>
              <a:rect l="l" t="t" r="r" b="b"/>
              <a:pathLst>
                <a:path w="8606155" h="10286874">
                  <a:moveTo>
                    <a:pt x="8606155" y="10251441"/>
                  </a:moveTo>
                  <a:cubicBezTo>
                    <a:pt x="8606155" y="10284588"/>
                    <a:pt x="8595487" y="10286874"/>
                    <a:pt x="8567674" y="10286874"/>
                  </a:cubicBezTo>
                  <a:cubicBezTo>
                    <a:pt x="5713094" y="10286239"/>
                    <a:pt x="2858643" y="10286239"/>
                    <a:pt x="4064" y="10286239"/>
                  </a:cubicBezTo>
                  <a:cubicBezTo>
                    <a:pt x="0" y="10272396"/>
                    <a:pt x="6350" y="10259823"/>
                    <a:pt x="9271" y="10246996"/>
                  </a:cubicBezTo>
                  <a:cubicBezTo>
                    <a:pt x="134747" y="9685402"/>
                    <a:pt x="260350" y="9123935"/>
                    <a:pt x="386207" y="8562467"/>
                  </a:cubicBezTo>
                  <a:cubicBezTo>
                    <a:pt x="565658" y="7761986"/>
                    <a:pt x="745490" y="6961633"/>
                    <a:pt x="924814" y="6161151"/>
                  </a:cubicBezTo>
                  <a:cubicBezTo>
                    <a:pt x="1146302" y="5172583"/>
                    <a:pt x="1367282" y="4184015"/>
                    <a:pt x="1588643" y="3195574"/>
                  </a:cubicBezTo>
                  <a:cubicBezTo>
                    <a:pt x="1813560" y="2191385"/>
                    <a:pt x="2038604" y="1187323"/>
                    <a:pt x="2264156" y="183261"/>
                  </a:cubicBezTo>
                  <a:cubicBezTo>
                    <a:pt x="2277872" y="122174"/>
                    <a:pt x="2286635" y="59690"/>
                    <a:pt x="2308860" y="635"/>
                  </a:cubicBezTo>
                  <a:cubicBezTo>
                    <a:pt x="4395216" y="635"/>
                    <a:pt x="6481572" y="635"/>
                    <a:pt x="8567928" y="0"/>
                  </a:cubicBezTo>
                  <a:cubicBezTo>
                    <a:pt x="8596249" y="0"/>
                    <a:pt x="8605901" y="3429"/>
                    <a:pt x="8605901" y="35814"/>
                  </a:cubicBezTo>
                  <a:cubicBezTo>
                    <a:pt x="8605139" y="3441066"/>
                    <a:pt x="8605139" y="6846317"/>
                    <a:pt x="8606155" y="10251441"/>
                  </a:cubicBezTo>
                  <a:close/>
                </a:path>
              </a:pathLst>
            </a:custGeom>
            <a:blipFill>
              <a:blip r:embed="rId4"/>
              <a:stretch>
                <a:fillRect t="-12765" b="-12765"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1573748" y="7036704"/>
            <a:ext cx="7913921" cy="462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727"/>
              </a:lnSpc>
              <a:spcBef>
                <a:spcPct val="0"/>
              </a:spcBef>
            </a:pPr>
            <a:r>
              <a:rPr lang="en-US" sz="3030">
                <a:solidFill>
                  <a:srgbClr val="56AEFF"/>
                </a:solidFill>
                <a:latin typeface="DM Sans Italics"/>
              </a:rPr>
              <a:t>Prezentovanje projektnih rezultata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573748" y="3625154"/>
            <a:ext cx="10959085" cy="17347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568"/>
              </a:lnSpc>
            </a:pPr>
            <a:r>
              <a:rPr lang="en-US" sz="11306" dirty="0">
                <a:solidFill>
                  <a:srgbClr val="FFFBFB"/>
                </a:solidFill>
                <a:latin typeface="Now Bold"/>
              </a:rPr>
              <a:t>SHAB</a:t>
            </a:r>
          </a:p>
        </p:txBody>
      </p:sp>
      <p:sp>
        <p:nvSpPr>
          <p:cNvPr id="10" name="Freeform 10"/>
          <p:cNvSpPr/>
          <p:nvPr/>
        </p:nvSpPr>
        <p:spPr>
          <a:xfrm>
            <a:off x="-295175" y="8630507"/>
            <a:ext cx="2647750" cy="2647750"/>
          </a:xfrm>
          <a:custGeom>
            <a:avLst/>
            <a:gdLst/>
            <a:ahLst/>
            <a:cxnLst/>
            <a:rect l="l" t="t" r="r" b="b"/>
            <a:pathLst>
              <a:path w="2647750" h="2647750">
                <a:moveTo>
                  <a:pt x="0" y="0"/>
                </a:moveTo>
                <a:lnTo>
                  <a:pt x="2647750" y="0"/>
                </a:lnTo>
                <a:lnTo>
                  <a:pt x="2647750" y="2647751"/>
                </a:lnTo>
                <a:lnTo>
                  <a:pt x="0" y="26477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573748" y="5337186"/>
            <a:ext cx="9659937" cy="1724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568"/>
              </a:lnSpc>
            </a:pPr>
            <a:r>
              <a:rPr lang="en-US" sz="11306">
                <a:solidFill>
                  <a:srgbClr val="56AEFF"/>
                </a:solidFill>
                <a:latin typeface="Now Bold"/>
              </a:rPr>
              <a:t>TRAVEL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986667" y="3084143"/>
            <a:ext cx="2613061" cy="2273181"/>
            <a:chOff x="0" y="0"/>
            <a:chExt cx="991873" cy="86286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91873" cy="862860"/>
            </a:xfrm>
            <a:custGeom>
              <a:avLst/>
              <a:gdLst/>
              <a:ahLst/>
              <a:cxnLst/>
              <a:rect l="l" t="t" r="r" b="b"/>
              <a:pathLst>
                <a:path w="991873" h="862860">
                  <a:moveTo>
                    <a:pt x="0" y="0"/>
                  </a:moveTo>
                  <a:lnTo>
                    <a:pt x="991873" y="0"/>
                  </a:lnTo>
                  <a:lnTo>
                    <a:pt x="991873" y="862860"/>
                  </a:lnTo>
                  <a:lnTo>
                    <a:pt x="0" y="862860"/>
                  </a:lnTo>
                  <a:close/>
                </a:path>
              </a:pathLst>
            </a:custGeom>
            <a:solidFill>
              <a:srgbClr val="145DA0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991873" cy="9009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83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 flipV="1">
            <a:off x="3133964" y="4478538"/>
            <a:ext cx="2203125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" name="Group 6"/>
          <p:cNvGrpSpPr/>
          <p:nvPr/>
        </p:nvGrpSpPr>
        <p:grpSpPr>
          <a:xfrm>
            <a:off x="5844564" y="3084143"/>
            <a:ext cx="2613061" cy="2273181"/>
            <a:chOff x="0" y="0"/>
            <a:chExt cx="991873" cy="86286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991873" cy="862860"/>
            </a:xfrm>
            <a:custGeom>
              <a:avLst/>
              <a:gdLst/>
              <a:ahLst/>
              <a:cxnLst/>
              <a:rect l="l" t="t" r="r" b="b"/>
              <a:pathLst>
                <a:path w="991873" h="862860">
                  <a:moveTo>
                    <a:pt x="0" y="0"/>
                  </a:moveTo>
                  <a:lnTo>
                    <a:pt x="991873" y="0"/>
                  </a:lnTo>
                  <a:lnTo>
                    <a:pt x="991873" y="862860"/>
                  </a:lnTo>
                  <a:lnTo>
                    <a:pt x="0" y="862860"/>
                  </a:lnTo>
                  <a:close/>
                </a:path>
              </a:pathLst>
            </a:custGeom>
            <a:solidFill>
              <a:srgbClr val="145DA0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991873" cy="9009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83"/>
                </a:lnSpc>
              </a:pPr>
              <a:endParaRPr/>
            </a:p>
          </p:txBody>
        </p:sp>
      </p:grpSp>
      <p:sp>
        <p:nvSpPr>
          <p:cNvPr id="9" name="AutoShape 9"/>
          <p:cNvSpPr/>
          <p:nvPr/>
        </p:nvSpPr>
        <p:spPr>
          <a:xfrm flipV="1">
            <a:off x="5991861" y="4488063"/>
            <a:ext cx="2203125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0" name="Group 10"/>
          <p:cNvGrpSpPr/>
          <p:nvPr/>
        </p:nvGrpSpPr>
        <p:grpSpPr>
          <a:xfrm>
            <a:off x="2986667" y="5870734"/>
            <a:ext cx="2613061" cy="2252658"/>
            <a:chOff x="0" y="0"/>
            <a:chExt cx="991873" cy="85507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991873" cy="855070"/>
            </a:xfrm>
            <a:custGeom>
              <a:avLst/>
              <a:gdLst/>
              <a:ahLst/>
              <a:cxnLst/>
              <a:rect l="l" t="t" r="r" b="b"/>
              <a:pathLst>
                <a:path w="991873" h="855070">
                  <a:moveTo>
                    <a:pt x="0" y="0"/>
                  </a:moveTo>
                  <a:lnTo>
                    <a:pt x="991873" y="0"/>
                  </a:lnTo>
                  <a:lnTo>
                    <a:pt x="991873" y="855070"/>
                  </a:lnTo>
                  <a:lnTo>
                    <a:pt x="0" y="855070"/>
                  </a:lnTo>
                  <a:close/>
                </a:path>
              </a:pathLst>
            </a:custGeom>
            <a:solidFill>
              <a:srgbClr val="145DA0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991873" cy="8931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83"/>
                </a:lnSpc>
              </a:pPr>
              <a:endParaRPr/>
            </a:p>
          </p:txBody>
        </p:sp>
      </p:grpSp>
      <p:sp>
        <p:nvSpPr>
          <p:cNvPr id="13" name="AutoShape 13"/>
          <p:cNvSpPr/>
          <p:nvPr/>
        </p:nvSpPr>
        <p:spPr>
          <a:xfrm flipV="1">
            <a:off x="3133964" y="7274654"/>
            <a:ext cx="2203125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4" name="Group 14"/>
          <p:cNvGrpSpPr/>
          <p:nvPr/>
        </p:nvGrpSpPr>
        <p:grpSpPr>
          <a:xfrm>
            <a:off x="5844564" y="5870734"/>
            <a:ext cx="2613061" cy="2252658"/>
            <a:chOff x="0" y="0"/>
            <a:chExt cx="991873" cy="85507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991873" cy="855070"/>
            </a:xfrm>
            <a:custGeom>
              <a:avLst/>
              <a:gdLst/>
              <a:ahLst/>
              <a:cxnLst/>
              <a:rect l="l" t="t" r="r" b="b"/>
              <a:pathLst>
                <a:path w="991873" h="855070">
                  <a:moveTo>
                    <a:pt x="0" y="0"/>
                  </a:moveTo>
                  <a:lnTo>
                    <a:pt x="991873" y="0"/>
                  </a:lnTo>
                  <a:lnTo>
                    <a:pt x="991873" y="855070"/>
                  </a:lnTo>
                  <a:lnTo>
                    <a:pt x="0" y="855070"/>
                  </a:lnTo>
                  <a:close/>
                </a:path>
              </a:pathLst>
            </a:custGeom>
            <a:solidFill>
              <a:srgbClr val="145DA0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991873" cy="8931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83"/>
                </a:lnSpc>
              </a:pPr>
              <a:endParaRPr/>
            </a:p>
          </p:txBody>
        </p:sp>
      </p:grpSp>
      <p:sp>
        <p:nvSpPr>
          <p:cNvPr id="17" name="AutoShape 17"/>
          <p:cNvSpPr/>
          <p:nvPr/>
        </p:nvSpPr>
        <p:spPr>
          <a:xfrm flipV="1">
            <a:off x="5991861" y="7274654"/>
            <a:ext cx="2203125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8" name="Group 18"/>
          <p:cNvGrpSpPr/>
          <p:nvPr/>
        </p:nvGrpSpPr>
        <p:grpSpPr>
          <a:xfrm>
            <a:off x="10000675" y="1509629"/>
            <a:ext cx="6992751" cy="8074770"/>
            <a:chOff x="0" y="0"/>
            <a:chExt cx="5499100" cy="63500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5499100" cy="6350000"/>
            </a:xfrm>
            <a:custGeom>
              <a:avLst/>
              <a:gdLst/>
              <a:ahLst/>
              <a:cxnLst/>
              <a:rect l="l" t="t" r="r" b="b"/>
              <a:pathLst>
                <a:path w="5499100" h="6350000">
                  <a:moveTo>
                    <a:pt x="2749550" y="6350000"/>
                  </a:moveTo>
                  <a:lnTo>
                    <a:pt x="0" y="4762500"/>
                  </a:lnTo>
                  <a:lnTo>
                    <a:pt x="0" y="1587500"/>
                  </a:lnTo>
                  <a:lnTo>
                    <a:pt x="2749550" y="0"/>
                  </a:lnTo>
                  <a:lnTo>
                    <a:pt x="5499100" y="1587500"/>
                  </a:lnTo>
                  <a:lnTo>
                    <a:pt x="5499100" y="4762500"/>
                  </a:lnTo>
                  <a:lnTo>
                    <a:pt x="2749550" y="6350000"/>
                  </a:lnTo>
                  <a:close/>
                </a:path>
              </a:pathLst>
            </a:custGeom>
            <a:solidFill>
              <a:srgbClr val="56AEFF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20" name="Group 20"/>
          <p:cNvGrpSpPr/>
          <p:nvPr/>
        </p:nvGrpSpPr>
        <p:grpSpPr>
          <a:xfrm>
            <a:off x="10143550" y="1698193"/>
            <a:ext cx="6697476" cy="7733806"/>
            <a:chOff x="0" y="0"/>
            <a:chExt cx="5499100" cy="63500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5499100" cy="6350000"/>
            </a:xfrm>
            <a:custGeom>
              <a:avLst/>
              <a:gdLst/>
              <a:ahLst/>
              <a:cxnLst/>
              <a:rect l="l" t="t" r="r" b="b"/>
              <a:pathLst>
                <a:path w="5499100" h="6350000">
                  <a:moveTo>
                    <a:pt x="2749550" y="6350000"/>
                  </a:moveTo>
                  <a:lnTo>
                    <a:pt x="0" y="4762500"/>
                  </a:lnTo>
                  <a:lnTo>
                    <a:pt x="0" y="1587500"/>
                  </a:lnTo>
                  <a:lnTo>
                    <a:pt x="2749550" y="0"/>
                  </a:lnTo>
                  <a:lnTo>
                    <a:pt x="5499100" y="1587500"/>
                  </a:lnTo>
                  <a:lnTo>
                    <a:pt x="5499100" y="4762500"/>
                  </a:lnTo>
                  <a:lnTo>
                    <a:pt x="2749550" y="6350000"/>
                  </a:lnTo>
                  <a:close/>
                </a:path>
              </a:pathLst>
            </a:custGeom>
            <a:blipFill>
              <a:blip r:embed="rId2"/>
              <a:stretch>
                <a:fillRect l="-36659" r="-36659"/>
              </a:stretch>
            </a:blipFill>
          </p:spPr>
        </p:sp>
      </p:grpSp>
      <p:grpSp>
        <p:nvGrpSpPr>
          <p:cNvPr id="22" name="Group 22"/>
          <p:cNvGrpSpPr/>
          <p:nvPr/>
        </p:nvGrpSpPr>
        <p:grpSpPr>
          <a:xfrm>
            <a:off x="8705275" y="3084143"/>
            <a:ext cx="2613061" cy="2273181"/>
            <a:chOff x="0" y="0"/>
            <a:chExt cx="991873" cy="86286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991873" cy="862860"/>
            </a:xfrm>
            <a:custGeom>
              <a:avLst/>
              <a:gdLst/>
              <a:ahLst/>
              <a:cxnLst/>
              <a:rect l="l" t="t" r="r" b="b"/>
              <a:pathLst>
                <a:path w="991873" h="862860">
                  <a:moveTo>
                    <a:pt x="0" y="0"/>
                  </a:moveTo>
                  <a:lnTo>
                    <a:pt x="991873" y="0"/>
                  </a:lnTo>
                  <a:lnTo>
                    <a:pt x="991873" y="862860"/>
                  </a:lnTo>
                  <a:lnTo>
                    <a:pt x="0" y="862860"/>
                  </a:lnTo>
                  <a:close/>
                </a:path>
              </a:pathLst>
            </a:custGeom>
            <a:solidFill>
              <a:srgbClr val="145DA0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24" name="TextBox 24"/>
            <p:cNvSpPr txBox="1"/>
            <p:nvPr/>
          </p:nvSpPr>
          <p:spPr>
            <a:xfrm>
              <a:off x="0" y="-38100"/>
              <a:ext cx="991873" cy="9009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83"/>
                </a:lnSpc>
              </a:pPr>
              <a:endParaRPr/>
            </a:p>
          </p:txBody>
        </p:sp>
      </p:grpSp>
      <p:sp>
        <p:nvSpPr>
          <p:cNvPr id="25" name="AutoShape 25"/>
          <p:cNvSpPr/>
          <p:nvPr/>
        </p:nvSpPr>
        <p:spPr>
          <a:xfrm flipV="1">
            <a:off x="8852572" y="4488063"/>
            <a:ext cx="2203125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26" name="Group 26"/>
          <p:cNvGrpSpPr/>
          <p:nvPr/>
        </p:nvGrpSpPr>
        <p:grpSpPr>
          <a:xfrm>
            <a:off x="8705275" y="5870734"/>
            <a:ext cx="2613061" cy="2252658"/>
            <a:chOff x="0" y="0"/>
            <a:chExt cx="991873" cy="85507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991873" cy="855070"/>
            </a:xfrm>
            <a:custGeom>
              <a:avLst/>
              <a:gdLst/>
              <a:ahLst/>
              <a:cxnLst/>
              <a:rect l="l" t="t" r="r" b="b"/>
              <a:pathLst>
                <a:path w="991873" h="855070">
                  <a:moveTo>
                    <a:pt x="0" y="0"/>
                  </a:moveTo>
                  <a:lnTo>
                    <a:pt x="991873" y="0"/>
                  </a:lnTo>
                  <a:lnTo>
                    <a:pt x="991873" y="855070"/>
                  </a:lnTo>
                  <a:lnTo>
                    <a:pt x="0" y="855070"/>
                  </a:lnTo>
                  <a:close/>
                </a:path>
              </a:pathLst>
            </a:custGeom>
            <a:solidFill>
              <a:srgbClr val="145DA0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28" name="TextBox 28"/>
            <p:cNvSpPr txBox="1"/>
            <p:nvPr/>
          </p:nvSpPr>
          <p:spPr>
            <a:xfrm>
              <a:off x="0" y="-38100"/>
              <a:ext cx="991873" cy="8931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83"/>
                </a:lnSpc>
              </a:pPr>
              <a:endParaRPr/>
            </a:p>
          </p:txBody>
        </p:sp>
      </p:grpSp>
      <p:sp>
        <p:nvSpPr>
          <p:cNvPr id="29" name="AutoShape 29"/>
          <p:cNvSpPr/>
          <p:nvPr/>
        </p:nvSpPr>
        <p:spPr>
          <a:xfrm flipV="1">
            <a:off x="8852572" y="7265129"/>
            <a:ext cx="2203125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0" name="Freeform 30"/>
          <p:cNvSpPr/>
          <p:nvPr/>
        </p:nvSpPr>
        <p:spPr>
          <a:xfrm>
            <a:off x="-7631327" y="597505"/>
            <a:ext cx="9077445" cy="9077445"/>
          </a:xfrm>
          <a:custGeom>
            <a:avLst/>
            <a:gdLst/>
            <a:ahLst/>
            <a:cxnLst/>
            <a:rect l="l" t="t" r="r" b="b"/>
            <a:pathLst>
              <a:path w="9077445" h="9077445">
                <a:moveTo>
                  <a:pt x="0" y="0"/>
                </a:moveTo>
                <a:lnTo>
                  <a:pt x="9077444" y="0"/>
                </a:lnTo>
                <a:lnTo>
                  <a:pt x="9077444" y="9077445"/>
                </a:lnTo>
                <a:lnTo>
                  <a:pt x="0" y="90774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1" name="TextBox 31"/>
          <p:cNvSpPr txBox="1"/>
          <p:nvPr/>
        </p:nvSpPr>
        <p:spPr>
          <a:xfrm>
            <a:off x="2986667" y="1698193"/>
            <a:ext cx="8437330" cy="12305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625"/>
              </a:lnSpc>
              <a:spcBef>
                <a:spcPct val="0"/>
              </a:spcBef>
            </a:pPr>
            <a:r>
              <a:rPr lang="en-US" sz="8020">
                <a:solidFill>
                  <a:srgbClr val="56AEFF"/>
                </a:solidFill>
                <a:latin typeface="Now Bold"/>
              </a:rPr>
              <a:t>SADRŽAJ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3133964" y="4605354"/>
            <a:ext cx="2318467" cy="6426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05"/>
              </a:lnSpc>
            </a:pPr>
            <a:r>
              <a:rPr lang="en-US" sz="1887">
                <a:solidFill>
                  <a:srgbClr val="FFFFFF"/>
                </a:solidFill>
                <a:latin typeface="DM Sans"/>
              </a:rPr>
              <a:t>Svrha i ciljevi projekta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3447970" y="3225902"/>
            <a:ext cx="1690455" cy="973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14"/>
              </a:lnSpc>
            </a:pPr>
            <a:r>
              <a:rPr lang="en-US" sz="5735">
                <a:solidFill>
                  <a:srgbClr val="FFFFFF"/>
                </a:solidFill>
                <a:latin typeface="DM Sans Bold"/>
              </a:rPr>
              <a:t>01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5963286" y="4735713"/>
            <a:ext cx="2318467" cy="318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05"/>
              </a:lnSpc>
            </a:pPr>
            <a:r>
              <a:rPr lang="en-US" sz="1887">
                <a:solidFill>
                  <a:srgbClr val="FFFFFF"/>
                </a:solidFill>
                <a:latin typeface="DM Sans"/>
              </a:rPr>
              <a:t>Interesne grupe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6305867" y="3225902"/>
            <a:ext cx="1690455" cy="973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14"/>
              </a:lnSpc>
            </a:pPr>
            <a:r>
              <a:rPr lang="en-US" sz="5735">
                <a:solidFill>
                  <a:srgbClr val="FFFFFF"/>
                </a:solidFill>
                <a:latin typeface="DM Sans Bold"/>
              </a:rPr>
              <a:t>02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3116522" y="7522304"/>
            <a:ext cx="2318467" cy="318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05"/>
              </a:lnSpc>
            </a:pPr>
            <a:r>
              <a:rPr lang="en-US" sz="1887">
                <a:solidFill>
                  <a:srgbClr val="FFFFFF"/>
                </a:solidFill>
                <a:latin typeface="DM Sans"/>
              </a:rPr>
              <a:t>Budžet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3447970" y="6012493"/>
            <a:ext cx="1690455" cy="973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14"/>
              </a:lnSpc>
            </a:pPr>
            <a:r>
              <a:rPr lang="en-US" sz="5735">
                <a:solidFill>
                  <a:srgbClr val="FFFFFF"/>
                </a:solidFill>
                <a:latin typeface="DM Sans Bold"/>
              </a:rPr>
              <a:t>04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5972811" y="7522304"/>
            <a:ext cx="2318467" cy="318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05"/>
              </a:lnSpc>
            </a:pPr>
            <a:r>
              <a:rPr lang="en-US" sz="1887">
                <a:solidFill>
                  <a:srgbClr val="FFFFFF"/>
                </a:solidFill>
                <a:latin typeface="DM Sans"/>
              </a:rPr>
              <a:t>Procena rizika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6305867" y="6012493"/>
            <a:ext cx="1690455" cy="973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14"/>
              </a:lnSpc>
            </a:pPr>
            <a:r>
              <a:rPr lang="en-US" sz="5735">
                <a:solidFill>
                  <a:srgbClr val="FFFFFF"/>
                </a:solidFill>
                <a:latin typeface="DM Sans Bold"/>
              </a:rPr>
              <a:t>05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8819575" y="4767279"/>
            <a:ext cx="2318467" cy="318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05"/>
              </a:lnSpc>
            </a:pPr>
            <a:r>
              <a:rPr lang="en-US" sz="1887">
                <a:solidFill>
                  <a:srgbClr val="FFFFFF"/>
                </a:solidFill>
                <a:latin typeface="DM Sans"/>
              </a:rPr>
              <a:t>WBS dijagram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9166578" y="3225902"/>
            <a:ext cx="1690455" cy="973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14"/>
              </a:lnSpc>
            </a:pPr>
            <a:r>
              <a:rPr lang="en-US" sz="5735">
                <a:solidFill>
                  <a:srgbClr val="FFFFFF"/>
                </a:solidFill>
                <a:latin typeface="DM Sans Bold"/>
              </a:rPr>
              <a:t>03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8841442" y="7369904"/>
            <a:ext cx="2318467" cy="6426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05"/>
              </a:lnSpc>
            </a:pPr>
            <a:r>
              <a:rPr lang="en-US" sz="1887">
                <a:solidFill>
                  <a:srgbClr val="FFFFFF"/>
                </a:solidFill>
                <a:latin typeface="DM Sans"/>
              </a:rPr>
              <a:t>Finansijski pokazatelji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9166578" y="6012493"/>
            <a:ext cx="1690455" cy="973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14"/>
              </a:lnSpc>
            </a:pPr>
            <a:r>
              <a:rPr lang="en-US" sz="5735">
                <a:solidFill>
                  <a:srgbClr val="FFFFFF"/>
                </a:solidFill>
                <a:latin typeface="DM Sans Bold"/>
              </a:rPr>
              <a:t>06</a:t>
            </a:r>
          </a:p>
        </p:txBody>
      </p:sp>
    </p:spTree>
  </p:cSld>
  <p:clrMapOvr>
    <a:masterClrMapping/>
  </p:clrMapOvr>
  <p:transition spd="med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5D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27600" y="0"/>
            <a:ext cx="6279570" cy="10287000"/>
          </a:xfrm>
          <a:custGeom>
            <a:avLst/>
            <a:gdLst/>
            <a:ahLst/>
            <a:cxnLst/>
            <a:rect l="l" t="t" r="r" b="b"/>
            <a:pathLst>
              <a:path w="6279570" h="10287000">
                <a:moveTo>
                  <a:pt x="0" y="0"/>
                </a:moveTo>
                <a:lnTo>
                  <a:pt x="6279571" y="0"/>
                </a:lnTo>
                <a:lnTo>
                  <a:pt x="627957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01" r="-11111" b="-901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5993373" y="-5458262"/>
            <a:ext cx="10196686" cy="10196686"/>
          </a:xfrm>
          <a:custGeom>
            <a:avLst/>
            <a:gdLst/>
            <a:ahLst/>
            <a:cxnLst/>
            <a:rect l="l" t="t" r="r" b="b"/>
            <a:pathLst>
              <a:path w="10196686" h="10196686">
                <a:moveTo>
                  <a:pt x="0" y="0"/>
                </a:moveTo>
                <a:lnTo>
                  <a:pt x="10196686" y="0"/>
                </a:lnTo>
                <a:lnTo>
                  <a:pt x="10196686" y="10196685"/>
                </a:lnTo>
                <a:lnTo>
                  <a:pt x="0" y="1019668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9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697329" y="6667836"/>
            <a:ext cx="8414387" cy="8414387"/>
          </a:xfrm>
          <a:custGeom>
            <a:avLst/>
            <a:gdLst/>
            <a:ahLst/>
            <a:cxnLst/>
            <a:rect l="l" t="t" r="r" b="b"/>
            <a:pathLst>
              <a:path w="8414387" h="8414387">
                <a:moveTo>
                  <a:pt x="0" y="0"/>
                </a:moveTo>
                <a:lnTo>
                  <a:pt x="8414387" y="0"/>
                </a:lnTo>
                <a:lnTo>
                  <a:pt x="8414387" y="8414387"/>
                </a:lnTo>
                <a:lnTo>
                  <a:pt x="0" y="841438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9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5681867" y="2869926"/>
            <a:ext cx="740207" cy="740207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51D40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6597011" y="1879014"/>
            <a:ext cx="9879016" cy="7324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719"/>
              </a:lnSpc>
              <a:spcBef>
                <a:spcPct val="0"/>
              </a:spcBef>
            </a:pPr>
            <a:r>
              <a:rPr lang="en-US" sz="4766">
                <a:solidFill>
                  <a:srgbClr val="FFFFFF"/>
                </a:solidFill>
                <a:latin typeface="Now Bold"/>
              </a:rPr>
              <a:t>SVRHA I CILJEVI PROJEKTA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830047" y="2933916"/>
            <a:ext cx="4402447" cy="5550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519"/>
              </a:lnSpc>
              <a:spcBef>
                <a:spcPct val="0"/>
              </a:spcBef>
            </a:pPr>
            <a:r>
              <a:rPr lang="en-US" sz="3274">
                <a:solidFill>
                  <a:srgbClr val="4BD1FB"/>
                </a:solidFill>
                <a:latin typeface="DM Sans Bold"/>
              </a:rPr>
              <a:t>Svrha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171237" y="3659561"/>
            <a:ext cx="7030210" cy="19767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64"/>
              </a:lnSpc>
            </a:pPr>
            <a:r>
              <a:rPr lang="en-US" sz="1931">
                <a:solidFill>
                  <a:srgbClr val="FFFFFF"/>
                </a:solidFill>
                <a:latin typeface="DM Sans"/>
              </a:rPr>
              <a:t>Kreiranje i organizovanje putovanja.</a:t>
            </a:r>
          </a:p>
          <a:p>
            <a:pPr>
              <a:lnSpc>
                <a:spcPts val="2664"/>
              </a:lnSpc>
            </a:pPr>
            <a:r>
              <a:rPr lang="en-US" sz="1931">
                <a:solidFill>
                  <a:srgbClr val="FFFFFF"/>
                </a:solidFill>
                <a:latin typeface="DM Sans"/>
              </a:rPr>
              <a:t>Proširenje tržišta i privlačenje većeg broja korisnika</a:t>
            </a:r>
          </a:p>
          <a:p>
            <a:pPr>
              <a:lnSpc>
                <a:spcPts val="2664"/>
              </a:lnSpc>
            </a:pPr>
            <a:r>
              <a:rPr lang="en-US" sz="1931">
                <a:solidFill>
                  <a:srgbClr val="FFFFFF"/>
                </a:solidFill>
                <a:latin typeface="DM Sans"/>
              </a:rPr>
              <a:t>Unapređenje korisničkog iskustva.</a:t>
            </a:r>
          </a:p>
          <a:p>
            <a:pPr>
              <a:lnSpc>
                <a:spcPts val="2664"/>
              </a:lnSpc>
            </a:pPr>
            <a:r>
              <a:rPr lang="en-US" sz="1931">
                <a:solidFill>
                  <a:srgbClr val="FFFFFF"/>
                </a:solidFill>
                <a:latin typeface="DM Sans"/>
              </a:rPr>
              <a:t>Povećanje broja rezervacija putovanja kroz brz i jednostavan proces.</a:t>
            </a:r>
          </a:p>
          <a:p>
            <a:pPr marL="0" lvl="0" indent="0">
              <a:lnSpc>
                <a:spcPts val="2664"/>
              </a:lnSpc>
              <a:spcBef>
                <a:spcPct val="0"/>
              </a:spcBef>
            </a:pPr>
            <a:r>
              <a:rPr lang="en-US" sz="1931">
                <a:solidFill>
                  <a:srgbClr val="FFFFFF"/>
                </a:solidFill>
                <a:latin typeface="DM Sans"/>
              </a:rPr>
              <a:t>Prilagođavanje savremenim trendovima.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5681867" y="5901462"/>
            <a:ext cx="729623" cy="729623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51D40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6830047" y="5960160"/>
            <a:ext cx="4402447" cy="5550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519"/>
              </a:lnSpc>
              <a:spcBef>
                <a:spcPct val="0"/>
              </a:spcBef>
            </a:pPr>
            <a:r>
              <a:rPr lang="en-US" sz="3274">
                <a:solidFill>
                  <a:srgbClr val="4BD1FB"/>
                </a:solidFill>
                <a:latin typeface="DM Sans Bold"/>
              </a:rPr>
              <a:t>Ciljevi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830047" y="6649986"/>
            <a:ext cx="8132509" cy="31004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16921" lvl="1" indent="-208461">
              <a:lnSpc>
                <a:spcPts val="2664"/>
              </a:lnSpc>
              <a:buFont typeface="Arial"/>
              <a:buChar char="•"/>
            </a:pPr>
            <a:r>
              <a:rPr lang="en-US" sz="1931" dirty="0" err="1">
                <a:solidFill>
                  <a:srgbClr val="FFFFFF"/>
                </a:solidFill>
                <a:latin typeface="DM Sans"/>
              </a:rPr>
              <a:t>Lansiranje</a:t>
            </a:r>
            <a:r>
              <a:rPr lang="en-US" sz="1931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1931" dirty="0" err="1">
                <a:solidFill>
                  <a:srgbClr val="FFFFFF"/>
                </a:solidFill>
                <a:latin typeface="DM Sans"/>
              </a:rPr>
              <a:t>funkcionalne</a:t>
            </a:r>
            <a:r>
              <a:rPr lang="en-US" sz="1931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1931" dirty="0" err="1">
                <a:solidFill>
                  <a:srgbClr val="FFFFFF"/>
                </a:solidFill>
                <a:latin typeface="DM Sans"/>
              </a:rPr>
              <a:t>i</a:t>
            </a:r>
            <a:r>
              <a:rPr lang="en-US" sz="1931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1931" dirty="0" err="1">
                <a:solidFill>
                  <a:srgbClr val="FFFFFF"/>
                </a:solidFill>
                <a:latin typeface="DM Sans"/>
              </a:rPr>
              <a:t>kvalitetne</a:t>
            </a:r>
            <a:r>
              <a:rPr lang="en-US" sz="1931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1931" dirty="0" err="1">
                <a:solidFill>
                  <a:srgbClr val="FFFFFF"/>
                </a:solidFill>
                <a:latin typeface="DM Sans"/>
              </a:rPr>
              <a:t>aplikacije</a:t>
            </a:r>
            <a:r>
              <a:rPr lang="en-US" sz="1931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1931" dirty="0" err="1">
                <a:solidFill>
                  <a:srgbClr val="FFFFFF"/>
                </a:solidFill>
                <a:latin typeface="DM Sans"/>
              </a:rPr>
              <a:t>kreirane</a:t>
            </a:r>
            <a:r>
              <a:rPr lang="en-US" sz="1931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1931" dirty="0" err="1">
                <a:solidFill>
                  <a:srgbClr val="FFFFFF"/>
                </a:solidFill>
                <a:latin typeface="DM Sans"/>
              </a:rPr>
              <a:t>po</a:t>
            </a:r>
            <a:r>
              <a:rPr lang="en-US" sz="1931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1931" dirty="0" err="1">
                <a:solidFill>
                  <a:srgbClr val="FFFFFF"/>
                </a:solidFill>
                <a:latin typeface="DM Sans"/>
              </a:rPr>
              <a:t>zahtevima</a:t>
            </a:r>
            <a:r>
              <a:rPr lang="en-US" sz="1931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1931" dirty="0" err="1">
                <a:solidFill>
                  <a:srgbClr val="FFFFFF"/>
                </a:solidFill>
                <a:latin typeface="DM Sans"/>
              </a:rPr>
              <a:t>turističke</a:t>
            </a:r>
            <a:r>
              <a:rPr lang="en-US" sz="1931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1931" dirty="0" err="1">
                <a:solidFill>
                  <a:srgbClr val="FFFFFF"/>
                </a:solidFill>
                <a:latin typeface="DM Sans"/>
              </a:rPr>
              <a:t>agencije</a:t>
            </a:r>
            <a:r>
              <a:rPr lang="en-US" sz="1931" dirty="0">
                <a:solidFill>
                  <a:srgbClr val="FFFFFF"/>
                </a:solidFill>
                <a:latin typeface="DM Sans"/>
              </a:rPr>
              <a:t> u </a:t>
            </a:r>
            <a:r>
              <a:rPr lang="en-US" sz="1931" dirty="0" err="1">
                <a:solidFill>
                  <a:srgbClr val="FFFFFF"/>
                </a:solidFill>
                <a:latin typeface="DM Sans"/>
              </a:rPr>
              <a:t>roku</a:t>
            </a:r>
            <a:r>
              <a:rPr lang="en-US" sz="1931" dirty="0">
                <a:solidFill>
                  <a:srgbClr val="FFFFFF"/>
                </a:solidFill>
                <a:latin typeface="DM Sans"/>
              </a:rPr>
              <a:t> od 3 </a:t>
            </a:r>
            <a:r>
              <a:rPr lang="en-US" sz="1931" dirty="0" err="1">
                <a:solidFill>
                  <a:srgbClr val="FFFFFF"/>
                </a:solidFill>
                <a:latin typeface="DM Sans"/>
              </a:rPr>
              <a:t>meseci</a:t>
            </a:r>
            <a:r>
              <a:rPr lang="en-US" sz="1931" dirty="0">
                <a:solidFill>
                  <a:srgbClr val="FFFFFF"/>
                </a:solidFill>
                <a:latin typeface="DM Sans"/>
              </a:rPr>
              <a:t> (do 01.03.2024.) u </a:t>
            </a:r>
            <a:r>
              <a:rPr lang="en-US" sz="1931" dirty="0" err="1">
                <a:solidFill>
                  <a:srgbClr val="FFFFFF"/>
                </a:solidFill>
                <a:latin typeface="DM Sans"/>
              </a:rPr>
              <a:t>okviru</a:t>
            </a:r>
            <a:r>
              <a:rPr lang="en-US" sz="1931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1931" dirty="0" err="1">
                <a:solidFill>
                  <a:srgbClr val="FFFFFF"/>
                </a:solidFill>
                <a:latin typeface="DM Sans"/>
              </a:rPr>
              <a:t>predviđenog</a:t>
            </a:r>
            <a:r>
              <a:rPr lang="en-US" sz="1931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1931" dirty="0" err="1">
                <a:solidFill>
                  <a:srgbClr val="FFFFFF"/>
                </a:solidFill>
                <a:latin typeface="DM Sans"/>
              </a:rPr>
              <a:t>budžeta</a:t>
            </a:r>
            <a:r>
              <a:rPr lang="en-US" sz="1931" dirty="0">
                <a:solidFill>
                  <a:srgbClr val="FFFFFF"/>
                </a:solidFill>
                <a:latin typeface="DM Sans"/>
              </a:rPr>
              <a:t> (110000e, 30% </a:t>
            </a:r>
            <a:r>
              <a:rPr lang="en-US" sz="1931" dirty="0" err="1">
                <a:solidFill>
                  <a:srgbClr val="FFFFFF"/>
                </a:solidFill>
                <a:latin typeface="DM Sans"/>
              </a:rPr>
              <a:t>sopstveni</a:t>
            </a:r>
            <a:r>
              <a:rPr lang="en-US" sz="1931" dirty="0">
                <a:solidFill>
                  <a:srgbClr val="FFFFFF"/>
                </a:solidFill>
                <a:latin typeface="DM Sans"/>
              </a:rPr>
              <a:t>, 70% </a:t>
            </a:r>
            <a:r>
              <a:rPr lang="en-US" sz="1931" dirty="0" err="1">
                <a:solidFill>
                  <a:srgbClr val="FFFFFF"/>
                </a:solidFill>
                <a:latin typeface="DM Sans"/>
              </a:rPr>
              <a:t>pozajmljeni</a:t>
            </a:r>
            <a:r>
              <a:rPr lang="en-US" sz="1931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1931" dirty="0" err="1">
                <a:solidFill>
                  <a:srgbClr val="FFFFFF"/>
                </a:solidFill>
                <a:latin typeface="DM Sans"/>
              </a:rPr>
              <a:t>izvori</a:t>
            </a:r>
            <a:r>
              <a:rPr lang="en-US" sz="1931" dirty="0">
                <a:solidFill>
                  <a:srgbClr val="FFFFFF"/>
                </a:solidFill>
                <a:latin typeface="DM Sans"/>
              </a:rPr>
              <a:t>). </a:t>
            </a:r>
          </a:p>
          <a:p>
            <a:pPr marL="416921" lvl="1" indent="-208461">
              <a:lnSpc>
                <a:spcPts val="2664"/>
              </a:lnSpc>
              <a:spcBef>
                <a:spcPct val="0"/>
              </a:spcBef>
              <a:buFont typeface="Arial"/>
              <a:buChar char="•"/>
            </a:pPr>
            <a:r>
              <a:rPr lang="en-US" sz="1931" dirty="0" err="1">
                <a:solidFill>
                  <a:srgbClr val="FFFFFF"/>
                </a:solidFill>
                <a:latin typeface="DM Sans"/>
              </a:rPr>
              <a:t>Implementacija</a:t>
            </a:r>
            <a:r>
              <a:rPr lang="en-US" sz="1931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1931" dirty="0" err="1">
                <a:solidFill>
                  <a:srgbClr val="FFFFFF"/>
                </a:solidFill>
                <a:latin typeface="DM Sans"/>
              </a:rPr>
              <a:t>visokih</a:t>
            </a:r>
            <a:r>
              <a:rPr lang="en-US" sz="1931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1931" dirty="0" err="1">
                <a:solidFill>
                  <a:srgbClr val="FFFFFF"/>
                </a:solidFill>
                <a:latin typeface="DM Sans"/>
              </a:rPr>
              <a:t>standarda</a:t>
            </a:r>
            <a:r>
              <a:rPr lang="en-US" sz="1931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1931" dirty="0" err="1">
                <a:solidFill>
                  <a:srgbClr val="FFFFFF"/>
                </a:solidFill>
                <a:latin typeface="DM Sans"/>
              </a:rPr>
              <a:t>bezbednosti</a:t>
            </a:r>
            <a:r>
              <a:rPr lang="en-US" sz="1931" dirty="0">
                <a:solidFill>
                  <a:srgbClr val="FFFFFF"/>
                </a:solidFill>
                <a:latin typeface="DM Sans"/>
              </a:rPr>
              <a:t> u </a:t>
            </a:r>
            <a:r>
              <a:rPr lang="en-US" sz="1931" dirty="0" err="1">
                <a:solidFill>
                  <a:srgbClr val="FFFFFF"/>
                </a:solidFill>
                <a:latin typeface="DM Sans"/>
              </a:rPr>
              <a:t>cilju</a:t>
            </a:r>
            <a:r>
              <a:rPr lang="en-US" sz="1931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1931" dirty="0" err="1">
                <a:solidFill>
                  <a:srgbClr val="FFFFFF"/>
                </a:solidFill>
                <a:latin typeface="DM Sans"/>
              </a:rPr>
              <a:t>zaštite</a:t>
            </a:r>
            <a:r>
              <a:rPr lang="en-US" sz="1931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1931" dirty="0" err="1">
                <a:solidFill>
                  <a:srgbClr val="FFFFFF"/>
                </a:solidFill>
                <a:latin typeface="DM Sans"/>
              </a:rPr>
              <a:t>podataka</a:t>
            </a:r>
            <a:r>
              <a:rPr lang="en-US" sz="1931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1931" dirty="0" err="1">
                <a:solidFill>
                  <a:srgbClr val="FFFFFF"/>
                </a:solidFill>
                <a:latin typeface="DM Sans"/>
              </a:rPr>
              <a:t>i</a:t>
            </a:r>
            <a:r>
              <a:rPr lang="en-US" sz="1931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1931" dirty="0" err="1">
                <a:solidFill>
                  <a:srgbClr val="FFFFFF"/>
                </a:solidFill>
                <a:latin typeface="DM Sans"/>
              </a:rPr>
              <a:t>obezbeđenja</a:t>
            </a:r>
            <a:r>
              <a:rPr lang="en-US" sz="1931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1931" dirty="0" err="1">
                <a:solidFill>
                  <a:srgbClr val="FFFFFF"/>
                </a:solidFill>
                <a:latin typeface="DM Sans"/>
              </a:rPr>
              <a:t>sigurnosti</a:t>
            </a:r>
            <a:r>
              <a:rPr lang="en-US" sz="1931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1931" dirty="0" err="1">
                <a:solidFill>
                  <a:srgbClr val="FFFFFF"/>
                </a:solidFill>
                <a:latin typeface="DM Sans"/>
              </a:rPr>
              <a:t>aplikacije</a:t>
            </a:r>
            <a:r>
              <a:rPr lang="en-US" sz="1931" dirty="0">
                <a:solidFill>
                  <a:srgbClr val="FFFFFF"/>
                </a:solidFill>
                <a:latin typeface="DM Sans"/>
              </a:rPr>
              <a:t>, </a:t>
            </a:r>
            <a:r>
              <a:rPr lang="en-US" sz="1931" dirty="0" err="1">
                <a:solidFill>
                  <a:srgbClr val="FFFFFF"/>
                </a:solidFill>
                <a:latin typeface="DM Sans"/>
              </a:rPr>
              <a:t>povećanje</a:t>
            </a:r>
            <a:r>
              <a:rPr lang="en-US" sz="1931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1931" dirty="0" err="1">
                <a:solidFill>
                  <a:srgbClr val="FFFFFF"/>
                </a:solidFill>
                <a:latin typeface="DM Sans"/>
              </a:rPr>
              <a:t>prepoznatljivosti</a:t>
            </a:r>
            <a:r>
              <a:rPr lang="en-US" sz="1931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1931" dirty="0" err="1">
                <a:solidFill>
                  <a:srgbClr val="FFFFFF"/>
                </a:solidFill>
                <a:latin typeface="DM Sans"/>
              </a:rPr>
              <a:t>našeg</a:t>
            </a:r>
            <a:r>
              <a:rPr lang="en-US" sz="1931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1931" dirty="0" err="1">
                <a:solidFill>
                  <a:srgbClr val="FFFFFF"/>
                </a:solidFill>
                <a:latin typeface="DM Sans"/>
              </a:rPr>
              <a:t>rada</a:t>
            </a:r>
            <a:r>
              <a:rPr lang="en-US" sz="1931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1931" dirty="0" err="1">
                <a:solidFill>
                  <a:srgbClr val="FFFFFF"/>
                </a:solidFill>
                <a:latin typeface="DM Sans"/>
              </a:rPr>
              <a:t>kako</a:t>
            </a:r>
            <a:r>
              <a:rPr lang="en-US" sz="1931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1931" dirty="0" err="1">
                <a:solidFill>
                  <a:srgbClr val="FFFFFF"/>
                </a:solidFill>
                <a:latin typeface="DM Sans"/>
              </a:rPr>
              <a:t>bismo</a:t>
            </a:r>
            <a:r>
              <a:rPr lang="en-US" sz="1931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1931" dirty="0" err="1">
                <a:solidFill>
                  <a:srgbClr val="FFFFFF"/>
                </a:solidFill>
                <a:latin typeface="DM Sans"/>
              </a:rPr>
              <a:t>privukli</a:t>
            </a:r>
            <a:r>
              <a:rPr lang="en-US" sz="1931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1931" dirty="0" err="1">
                <a:solidFill>
                  <a:srgbClr val="FFFFFF"/>
                </a:solidFill>
                <a:latin typeface="DM Sans"/>
              </a:rPr>
              <a:t>nove</a:t>
            </a:r>
            <a:r>
              <a:rPr lang="en-US" sz="1931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1931" dirty="0" err="1">
                <a:solidFill>
                  <a:srgbClr val="FFFFFF"/>
                </a:solidFill>
                <a:latin typeface="DM Sans"/>
              </a:rPr>
              <a:t>klijente</a:t>
            </a:r>
            <a:r>
              <a:rPr lang="en-US" sz="1931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1931" dirty="0" err="1">
                <a:solidFill>
                  <a:srgbClr val="FFFFFF"/>
                </a:solidFill>
                <a:latin typeface="DM Sans"/>
              </a:rPr>
              <a:t>zainteresovane</a:t>
            </a:r>
            <a:r>
              <a:rPr lang="en-US" sz="1931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1931" dirty="0" err="1">
                <a:solidFill>
                  <a:srgbClr val="FFFFFF"/>
                </a:solidFill>
                <a:latin typeface="DM Sans"/>
              </a:rPr>
              <a:t>za</a:t>
            </a:r>
            <a:r>
              <a:rPr lang="en-US" sz="1931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1931" dirty="0" err="1">
                <a:solidFill>
                  <a:srgbClr val="FFFFFF"/>
                </a:solidFill>
                <a:latin typeface="DM Sans"/>
              </a:rPr>
              <a:t>saradnju</a:t>
            </a:r>
            <a:r>
              <a:rPr lang="en-US" sz="1931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1931" dirty="0" err="1">
                <a:solidFill>
                  <a:srgbClr val="FFFFFF"/>
                </a:solidFill>
                <a:latin typeface="DM Sans"/>
              </a:rPr>
              <a:t>i</a:t>
            </a:r>
            <a:r>
              <a:rPr lang="en-US" sz="1931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1931" dirty="0" err="1">
                <a:solidFill>
                  <a:srgbClr val="FFFFFF"/>
                </a:solidFill>
                <a:latin typeface="DM Sans"/>
              </a:rPr>
              <a:t>povećali</a:t>
            </a:r>
            <a:r>
              <a:rPr lang="en-US" sz="1931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1931" dirty="0" err="1">
                <a:solidFill>
                  <a:srgbClr val="FFFFFF"/>
                </a:solidFill>
                <a:latin typeface="DM Sans"/>
              </a:rPr>
              <a:t>poslovanje</a:t>
            </a:r>
            <a:r>
              <a:rPr lang="en-US" sz="1931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1931" dirty="0" err="1">
                <a:solidFill>
                  <a:srgbClr val="FFFFFF"/>
                </a:solidFill>
                <a:latin typeface="DM Sans"/>
              </a:rPr>
              <a:t>za</a:t>
            </a:r>
            <a:r>
              <a:rPr lang="en-US" sz="1931" dirty="0">
                <a:solidFill>
                  <a:srgbClr val="FFFFFF"/>
                </a:solidFill>
                <a:latin typeface="DM Sans"/>
              </a:rPr>
              <a:t> 30% u </a:t>
            </a:r>
            <a:r>
              <a:rPr lang="en-US" sz="1931" dirty="0" err="1">
                <a:solidFill>
                  <a:srgbClr val="FFFFFF"/>
                </a:solidFill>
                <a:latin typeface="DM Sans"/>
              </a:rPr>
              <a:t>naredne</a:t>
            </a:r>
            <a:r>
              <a:rPr lang="en-US" sz="1931" dirty="0">
                <a:solidFill>
                  <a:srgbClr val="FFFFFF"/>
                </a:solidFill>
                <a:latin typeface="DM Sans"/>
              </a:rPr>
              <a:t> 2 </a:t>
            </a:r>
            <a:r>
              <a:rPr lang="en-US" sz="1931" dirty="0" err="1">
                <a:solidFill>
                  <a:srgbClr val="FFFFFF"/>
                </a:solidFill>
                <a:latin typeface="DM Sans"/>
              </a:rPr>
              <a:t>godine</a:t>
            </a:r>
            <a:r>
              <a:rPr lang="en-US" sz="1931" dirty="0">
                <a:solidFill>
                  <a:srgbClr val="FFFFFF"/>
                </a:solidFill>
                <a:latin typeface="DM Sans"/>
              </a:rPr>
              <a:t>.</a:t>
            </a:r>
          </a:p>
        </p:txBody>
      </p:sp>
    </p:spTree>
  </p:cSld>
  <p:clrMapOvr>
    <a:masterClrMapping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5D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3860032"/>
          </a:xfrm>
          <a:custGeom>
            <a:avLst/>
            <a:gdLst/>
            <a:ahLst/>
            <a:cxnLst/>
            <a:rect l="l" t="t" r="r" b="b"/>
            <a:pathLst>
              <a:path w="18288000" h="3860032">
                <a:moveTo>
                  <a:pt x="0" y="0"/>
                </a:moveTo>
                <a:lnTo>
                  <a:pt x="18288000" y="0"/>
                </a:lnTo>
                <a:lnTo>
                  <a:pt x="18288000" y="3860032"/>
                </a:lnTo>
                <a:lnTo>
                  <a:pt x="0" y="386003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07827" b="-107827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4458366" y="0"/>
            <a:ext cx="9658350" cy="10287000"/>
            <a:chOff x="0" y="0"/>
            <a:chExt cx="2543763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543763" cy="2709333"/>
            </a:xfrm>
            <a:custGeom>
              <a:avLst/>
              <a:gdLst/>
              <a:ahLst/>
              <a:cxnLst/>
              <a:rect l="l" t="t" r="r" b="b"/>
              <a:pathLst>
                <a:path w="2543763" h="2709333">
                  <a:moveTo>
                    <a:pt x="0" y="0"/>
                  </a:moveTo>
                  <a:lnTo>
                    <a:pt x="2543763" y="0"/>
                  </a:lnTo>
                  <a:lnTo>
                    <a:pt x="254376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51D40">
                <a:alpha val="74902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543763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5021151" y="2382125"/>
            <a:ext cx="824569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687"/>
              </a:lnSpc>
              <a:spcBef>
                <a:spcPct val="0"/>
              </a:spcBef>
            </a:pPr>
            <a:r>
              <a:rPr lang="en-US" sz="4739">
                <a:solidFill>
                  <a:srgbClr val="FFFFFF"/>
                </a:solidFill>
                <a:latin typeface="Now Bold"/>
              </a:rPr>
              <a:t>INTERESNE GRUPE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074248" y="4433797"/>
            <a:ext cx="6139504" cy="52290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11291" lvl="1" indent="-405646">
              <a:lnSpc>
                <a:spcPts val="5185"/>
              </a:lnSpc>
              <a:buFont typeface="Arial"/>
              <a:buChar char="•"/>
            </a:pPr>
            <a:r>
              <a:rPr lang="en-US" sz="3757">
                <a:solidFill>
                  <a:srgbClr val="4BD1FB"/>
                </a:solidFill>
                <a:latin typeface="DM Sans Bold"/>
              </a:rPr>
              <a:t>SHABTravel</a:t>
            </a:r>
          </a:p>
          <a:p>
            <a:pPr marL="811291" lvl="1" indent="-405646">
              <a:lnSpc>
                <a:spcPts val="5185"/>
              </a:lnSpc>
              <a:buFont typeface="Arial"/>
              <a:buChar char="•"/>
            </a:pPr>
            <a:r>
              <a:rPr lang="en-US" sz="3757">
                <a:solidFill>
                  <a:srgbClr val="4BD1FB"/>
                </a:solidFill>
                <a:latin typeface="DM Sans Bold"/>
              </a:rPr>
              <a:t>Projektni tim</a:t>
            </a:r>
          </a:p>
          <a:p>
            <a:pPr marL="811291" lvl="1" indent="-405646">
              <a:lnSpc>
                <a:spcPts val="5185"/>
              </a:lnSpc>
              <a:buFont typeface="Arial"/>
              <a:buChar char="•"/>
            </a:pPr>
            <a:r>
              <a:rPr lang="en-US" sz="3757">
                <a:solidFill>
                  <a:srgbClr val="4BD1FB"/>
                </a:solidFill>
                <a:latin typeface="DM Sans Bold"/>
              </a:rPr>
              <a:t>Menadžment IT firme</a:t>
            </a:r>
          </a:p>
          <a:p>
            <a:pPr marL="811291" lvl="1" indent="-405646">
              <a:lnSpc>
                <a:spcPts val="5185"/>
              </a:lnSpc>
              <a:buFont typeface="Arial"/>
              <a:buChar char="•"/>
            </a:pPr>
            <a:r>
              <a:rPr lang="en-US" sz="3757">
                <a:solidFill>
                  <a:srgbClr val="4BD1FB"/>
                </a:solidFill>
                <a:latin typeface="DM Sans Bold"/>
              </a:rPr>
              <a:t>Aviokompanije</a:t>
            </a:r>
          </a:p>
          <a:p>
            <a:pPr marL="811291" lvl="1" indent="-405646">
              <a:lnSpc>
                <a:spcPts val="5185"/>
              </a:lnSpc>
              <a:buFont typeface="Arial"/>
              <a:buChar char="•"/>
            </a:pPr>
            <a:r>
              <a:rPr lang="en-US" sz="3757">
                <a:solidFill>
                  <a:srgbClr val="4BD1FB"/>
                </a:solidFill>
                <a:latin typeface="DM Sans Bold"/>
              </a:rPr>
              <a:t>Hoteli </a:t>
            </a:r>
          </a:p>
          <a:p>
            <a:pPr marL="811291" lvl="1" indent="-405646">
              <a:lnSpc>
                <a:spcPts val="5185"/>
              </a:lnSpc>
              <a:buFont typeface="Arial"/>
              <a:buChar char="•"/>
            </a:pPr>
            <a:r>
              <a:rPr lang="en-US" sz="3757">
                <a:solidFill>
                  <a:srgbClr val="4BD1FB"/>
                </a:solidFill>
                <a:latin typeface="DM Sans Bold"/>
              </a:rPr>
              <a:t>Korisnici aplikacije</a:t>
            </a:r>
          </a:p>
          <a:p>
            <a:pPr marL="811291" lvl="1" indent="-405646">
              <a:lnSpc>
                <a:spcPts val="5185"/>
              </a:lnSpc>
              <a:buFont typeface="Arial"/>
              <a:buChar char="•"/>
            </a:pPr>
            <a:r>
              <a:rPr lang="en-US" sz="3757">
                <a:solidFill>
                  <a:srgbClr val="4BD1FB"/>
                </a:solidFill>
                <a:latin typeface="DM Sans Bold"/>
              </a:rPr>
              <a:t>Investitori</a:t>
            </a:r>
          </a:p>
          <a:p>
            <a:pPr marL="811291" lvl="1" indent="-405646">
              <a:lnSpc>
                <a:spcPts val="5185"/>
              </a:lnSpc>
              <a:buFont typeface="Arial"/>
              <a:buChar char="•"/>
            </a:pPr>
            <a:r>
              <a:rPr lang="en-US" sz="3757">
                <a:solidFill>
                  <a:srgbClr val="4BD1FB"/>
                </a:solidFill>
                <a:latin typeface="DM Sans Bold"/>
              </a:rPr>
              <a:t>Dobavljači tehnologije</a:t>
            </a:r>
          </a:p>
        </p:txBody>
      </p:sp>
    </p:spTree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5D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690640" y="-1543050"/>
            <a:ext cx="19210521" cy="2867891"/>
            <a:chOff x="0" y="0"/>
            <a:chExt cx="5059561" cy="75532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59561" cy="755329"/>
            </a:xfrm>
            <a:custGeom>
              <a:avLst/>
              <a:gdLst/>
              <a:ahLst/>
              <a:cxnLst/>
              <a:rect l="l" t="t" r="r" b="b"/>
              <a:pathLst>
                <a:path w="5059561" h="755329">
                  <a:moveTo>
                    <a:pt x="0" y="0"/>
                  </a:moveTo>
                  <a:lnTo>
                    <a:pt x="5059561" y="0"/>
                  </a:lnTo>
                  <a:lnTo>
                    <a:pt x="5059561" y="755329"/>
                  </a:lnTo>
                  <a:lnTo>
                    <a:pt x="0" y="755329"/>
                  </a:lnTo>
                  <a:close/>
                </a:path>
              </a:pathLst>
            </a:custGeom>
            <a:solidFill>
              <a:srgbClr val="051D40"/>
            </a:solidFill>
            <a:ln w="38100" cap="sq">
              <a:solidFill>
                <a:srgbClr val="56AEFF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5059561" cy="7934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-363441" y="-471361"/>
            <a:ext cx="1715127" cy="1715127"/>
          </a:xfrm>
          <a:custGeom>
            <a:avLst/>
            <a:gdLst/>
            <a:ahLst/>
            <a:cxnLst/>
            <a:rect l="l" t="t" r="r" b="b"/>
            <a:pathLst>
              <a:path w="1715127" h="1715127">
                <a:moveTo>
                  <a:pt x="0" y="0"/>
                </a:moveTo>
                <a:lnTo>
                  <a:pt x="1715127" y="0"/>
                </a:lnTo>
                <a:lnTo>
                  <a:pt x="1715127" y="1715127"/>
                </a:lnTo>
                <a:lnTo>
                  <a:pt x="0" y="17151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4474271" y="-136788"/>
            <a:ext cx="2988937" cy="570615"/>
          </a:xfrm>
          <a:custGeom>
            <a:avLst/>
            <a:gdLst/>
            <a:ahLst/>
            <a:cxnLst/>
            <a:rect l="l" t="t" r="r" b="b"/>
            <a:pathLst>
              <a:path w="2988937" h="570615">
                <a:moveTo>
                  <a:pt x="0" y="0"/>
                </a:moveTo>
                <a:lnTo>
                  <a:pt x="2988938" y="0"/>
                </a:lnTo>
                <a:lnTo>
                  <a:pt x="2988938" y="570616"/>
                </a:lnTo>
                <a:lnTo>
                  <a:pt x="0" y="5706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0" y="1325519"/>
            <a:ext cx="18288000" cy="8961481"/>
          </a:xfrm>
          <a:custGeom>
            <a:avLst/>
            <a:gdLst/>
            <a:ahLst/>
            <a:cxnLst/>
            <a:rect l="l" t="t" r="r" b="b"/>
            <a:pathLst>
              <a:path w="18288000" h="8961481">
                <a:moveTo>
                  <a:pt x="0" y="0"/>
                </a:moveTo>
                <a:lnTo>
                  <a:pt x="18288000" y="0"/>
                </a:lnTo>
                <a:lnTo>
                  <a:pt x="18288000" y="8961481"/>
                </a:lnTo>
                <a:lnTo>
                  <a:pt x="0" y="896148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871" r="-871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3919280" y="376678"/>
            <a:ext cx="10450651" cy="723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719"/>
              </a:lnSpc>
              <a:spcBef>
                <a:spcPct val="0"/>
              </a:spcBef>
            </a:pPr>
            <a:r>
              <a:rPr lang="en-US" sz="4766">
                <a:solidFill>
                  <a:srgbClr val="FFFFFF"/>
                </a:solidFill>
                <a:latin typeface="Now Bold"/>
              </a:rPr>
              <a:t>WBS DIJAGRAM</a:t>
            </a:r>
          </a:p>
        </p:txBody>
      </p:sp>
    </p:spTree>
  </p:cSld>
  <p:clrMapOvr>
    <a:masterClrMapping/>
  </p:clrMapOvr>
  <p:transition spd="med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14145" y="756325"/>
            <a:ext cx="5020426" cy="1592324"/>
            <a:chOff x="0" y="0"/>
            <a:chExt cx="2302828" cy="73038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02828" cy="730386"/>
            </a:xfrm>
            <a:custGeom>
              <a:avLst/>
              <a:gdLst/>
              <a:ahLst/>
              <a:cxnLst/>
              <a:rect l="l" t="t" r="r" b="b"/>
              <a:pathLst>
                <a:path w="2302828" h="730386">
                  <a:moveTo>
                    <a:pt x="0" y="0"/>
                  </a:moveTo>
                  <a:lnTo>
                    <a:pt x="2099628" y="0"/>
                  </a:lnTo>
                  <a:lnTo>
                    <a:pt x="2302828" y="365193"/>
                  </a:lnTo>
                  <a:lnTo>
                    <a:pt x="2099628" y="730386"/>
                  </a:lnTo>
                  <a:lnTo>
                    <a:pt x="0" y="730386"/>
                  </a:lnTo>
                  <a:lnTo>
                    <a:pt x="203200" y="3651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177800" y="-38100"/>
              <a:ext cx="2048828" cy="7684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7768443" y="2433321"/>
            <a:ext cx="2745282" cy="628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185"/>
              </a:lnSpc>
              <a:spcBef>
                <a:spcPct val="0"/>
              </a:spcBef>
            </a:pPr>
            <a:r>
              <a:rPr lang="en-US" sz="3757">
                <a:solidFill>
                  <a:srgbClr val="051D40"/>
                </a:solidFill>
                <a:latin typeface="DM Sans Bold"/>
              </a:rPr>
              <a:t>January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946792" y="3042745"/>
            <a:ext cx="6852329" cy="57335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37"/>
              </a:lnSpc>
            </a:pPr>
            <a:r>
              <a:rPr lang="en-US" sz="2569">
                <a:solidFill>
                  <a:srgbClr val="FFFFFF"/>
                </a:solidFill>
                <a:latin typeface="DM Sans"/>
              </a:rPr>
              <a:t>Plate razvojnog tima</a:t>
            </a:r>
          </a:p>
          <a:p>
            <a:pPr>
              <a:lnSpc>
                <a:spcPts val="3237"/>
              </a:lnSpc>
            </a:pPr>
            <a:r>
              <a:rPr lang="en-US" sz="2569">
                <a:solidFill>
                  <a:srgbClr val="FFFFFF"/>
                </a:solidFill>
                <a:latin typeface="DM Sans"/>
              </a:rPr>
              <a:t>Nabavka hardvera i softvera</a:t>
            </a:r>
          </a:p>
          <a:p>
            <a:pPr>
              <a:lnSpc>
                <a:spcPts val="3237"/>
              </a:lnSpc>
            </a:pPr>
            <a:r>
              <a:rPr lang="en-US" sz="2569">
                <a:solidFill>
                  <a:srgbClr val="FFFFFF"/>
                </a:solidFill>
                <a:latin typeface="DM Sans"/>
              </a:rPr>
              <a:t>Integracija sa hotelima i aviokompanijama</a:t>
            </a:r>
          </a:p>
          <a:p>
            <a:pPr>
              <a:lnSpc>
                <a:spcPts val="3237"/>
              </a:lnSpc>
            </a:pPr>
            <a:r>
              <a:rPr lang="en-US" sz="2569">
                <a:solidFill>
                  <a:srgbClr val="FFFFFF"/>
                </a:solidFill>
                <a:latin typeface="DM Sans"/>
              </a:rPr>
              <a:t>Hosting i održavanje infrastrukture</a:t>
            </a:r>
          </a:p>
          <a:p>
            <a:pPr>
              <a:lnSpc>
                <a:spcPts val="3237"/>
              </a:lnSpc>
            </a:pPr>
            <a:r>
              <a:rPr lang="en-US" sz="2569">
                <a:solidFill>
                  <a:srgbClr val="FFFFFF"/>
                </a:solidFill>
                <a:latin typeface="DM Sans"/>
              </a:rPr>
              <a:t>Testiranje i QA usluge</a:t>
            </a:r>
          </a:p>
          <a:p>
            <a:pPr>
              <a:lnSpc>
                <a:spcPts val="3237"/>
              </a:lnSpc>
            </a:pPr>
            <a:r>
              <a:rPr lang="en-US" sz="2569">
                <a:solidFill>
                  <a:srgbClr val="FFFFFF"/>
                </a:solidFill>
                <a:latin typeface="DM Sans"/>
              </a:rPr>
              <a:t>Podrška nakon puštanja aplikacije u rad</a:t>
            </a:r>
          </a:p>
          <a:p>
            <a:pPr>
              <a:lnSpc>
                <a:spcPts val="3237"/>
              </a:lnSpc>
            </a:pPr>
            <a:r>
              <a:rPr lang="en-US" sz="2569">
                <a:solidFill>
                  <a:srgbClr val="FFFFFF"/>
                </a:solidFill>
                <a:latin typeface="DM Sans"/>
              </a:rPr>
              <a:t>Sigurnosni troškovi</a:t>
            </a:r>
          </a:p>
          <a:p>
            <a:pPr>
              <a:lnSpc>
                <a:spcPts val="3237"/>
              </a:lnSpc>
            </a:pPr>
            <a:r>
              <a:rPr lang="en-US" sz="2569">
                <a:solidFill>
                  <a:srgbClr val="FFFFFF"/>
                </a:solidFill>
                <a:latin typeface="DM Sans"/>
              </a:rPr>
              <a:t>Osiguranje projekta</a:t>
            </a:r>
          </a:p>
          <a:p>
            <a:pPr>
              <a:lnSpc>
                <a:spcPts val="3237"/>
              </a:lnSpc>
            </a:pPr>
            <a:r>
              <a:rPr lang="en-US" sz="2569">
                <a:solidFill>
                  <a:srgbClr val="FFFFFF"/>
                </a:solidFill>
                <a:latin typeface="DM Sans"/>
              </a:rPr>
              <a:t>Režijski troškovi dodatne opreme</a:t>
            </a:r>
          </a:p>
          <a:p>
            <a:pPr>
              <a:lnSpc>
                <a:spcPts val="3237"/>
              </a:lnSpc>
            </a:pPr>
            <a:r>
              <a:rPr lang="en-US" sz="2569">
                <a:solidFill>
                  <a:srgbClr val="FFFFFF"/>
                </a:solidFill>
                <a:latin typeface="DM Sans"/>
              </a:rPr>
              <a:t>Rezerve</a:t>
            </a:r>
          </a:p>
          <a:p>
            <a:pPr>
              <a:lnSpc>
                <a:spcPts val="3237"/>
              </a:lnSpc>
            </a:pPr>
            <a:r>
              <a:rPr lang="en-US" sz="2569">
                <a:solidFill>
                  <a:srgbClr val="FFFFFF"/>
                </a:solidFill>
                <a:latin typeface="DM Sans"/>
              </a:rPr>
              <a:t>Ostali troškovi</a:t>
            </a:r>
          </a:p>
          <a:p>
            <a:pPr>
              <a:lnSpc>
                <a:spcPts val="3237"/>
              </a:lnSpc>
            </a:pPr>
            <a:endParaRPr lang="en-US" sz="2569">
              <a:solidFill>
                <a:srgbClr val="FFFFFF"/>
              </a:solidFill>
              <a:latin typeface="DM Sans"/>
            </a:endParaRPr>
          </a:p>
          <a:p>
            <a:pPr>
              <a:lnSpc>
                <a:spcPts val="3237"/>
              </a:lnSpc>
            </a:pPr>
            <a:r>
              <a:rPr lang="en-US" sz="2569">
                <a:solidFill>
                  <a:srgbClr val="FFFFFF"/>
                </a:solidFill>
                <a:latin typeface="DM Sans Bold"/>
              </a:rPr>
              <a:t>TOTAL</a:t>
            </a:r>
          </a:p>
          <a:p>
            <a:pPr marL="0" lvl="0" indent="0">
              <a:lnSpc>
                <a:spcPts val="3237"/>
              </a:lnSpc>
            </a:pPr>
            <a:endParaRPr lang="en-US" sz="2569">
              <a:solidFill>
                <a:srgbClr val="FFFFFF"/>
              </a:solidFill>
              <a:latin typeface="DM Sans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2450327" y="1068514"/>
            <a:ext cx="2745282" cy="8726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117"/>
              </a:lnSpc>
              <a:spcBef>
                <a:spcPct val="0"/>
              </a:spcBef>
            </a:pPr>
            <a:r>
              <a:rPr lang="en-US" sz="5157">
                <a:solidFill>
                  <a:srgbClr val="FFFFFF"/>
                </a:solidFill>
                <a:latin typeface="DM Sans Bold"/>
              </a:rPr>
              <a:t>Budžet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056290" y="3042745"/>
            <a:ext cx="2853348" cy="57335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237"/>
              </a:lnSpc>
            </a:pPr>
            <a:r>
              <a:rPr lang="en-US" sz="2569">
                <a:solidFill>
                  <a:srgbClr val="FFFFFF"/>
                </a:solidFill>
                <a:latin typeface="DM Sans"/>
              </a:rPr>
              <a:t>40.000 €</a:t>
            </a:r>
          </a:p>
          <a:p>
            <a:pPr algn="r">
              <a:lnSpc>
                <a:spcPts val="3237"/>
              </a:lnSpc>
            </a:pPr>
            <a:r>
              <a:rPr lang="en-US" sz="2569">
                <a:solidFill>
                  <a:srgbClr val="FFFFFF"/>
                </a:solidFill>
                <a:latin typeface="DM Sans"/>
              </a:rPr>
              <a:t>12.000 €</a:t>
            </a:r>
          </a:p>
          <a:p>
            <a:pPr algn="r">
              <a:lnSpc>
                <a:spcPts val="3237"/>
              </a:lnSpc>
            </a:pPr>
            <a:r>
              <a:rPr lang="en-US" sz="2569">
                <a:solidFill>
                  <a:srgbClr val="FFFFFF"/>
                </a:solidFill>
                <a:latin typeface="DM Sans"/>
              </a:rPr>
              <a:t>2.000 €</a:t>
            </a:r>
          </a:p>
          <a:p>
            <a:pPr algn="r">
              <a:lnSpc>
                <a:spcPts val="3237"/>
              </a:lnSpc>
            </a:pPr>
            <a:r>
              <a:rPr lang="en-US" sz="2569">
                <a:solidFill>
                  <a:srgbClr val="FFFFFF"/>
                </a:solidFill>
                <a:latin typeface="DM Sans"/>
              </a:rPr>
              <a:t>2.000 €</a:t>
            </a:r>
          </a:p>
          <a:p>
            <a:pPr algn="r">
              <a:lnSpc>
                <a:spcPts val="3237"/>
              </a:lnSpc>
            </a:pPr>
            <a:r>
              <a:rPr lang="en-US" sz="2569">
                <a:solidFill>
                  <a:srgbClr val="FFFFFF"/>
                </a:solidFill>
                <a:latin typeface="DM Sans"/>
              </a:rPr>
              <a:t>11.500 €</a:t>
            </a:r>
          </a:p>
          <a:p>
            <a:pPr algn="r">
              <a:lnSpc>
                <a:spcPts val="3237"/>
              </a:lnSpc>
            </a:pPr>
            <a:r>
              <a:rPr lang="en-US" sz="2569">
                <a:solidFill>
                  <a:srgbClr val="FFFFFF"/>
                </a:solidFill>
                <a:latin typeface="DM Sans"/>
              </a:rPr>
              <a:t>17.000 €</a:t>
            </a:r>
          </a:p>
          <a:p>
            <a:pPr algn="r">
              <a:lnSpc>
                <a:spcPts val="3237"/>
              </a:lnSpc>
            </a:pPr>
            <a:r>
              <a:rPr lang="en-US" sz="2569">
                <a:solidFill>
                  <a:srgbClr val="FFFFFF"/>
                </a:solidFill>
                <a:latin typeface="DM Sans"/>
              </a:rPr>
              <a:t>4.000 €</a:t>
            </a:r>
          </a:p>
          <a:p>
            <a:pPr algn="r">
              <a:lnSpc>
                <a:spcPts val="3237"/>
              </a:lnSpc>
            </a:pPr>
            <a:r>
              <a:rPr lang="en-US" sz="2569">
                <a:solidFill>
                  <a:srgbClr val="FFFFFF"/>
                </a:solidFill>
                <a:latin typeface="DM Sans"/>
              </a:rPr>
              <a:t>4.000 €</a:t>
            </a:r>
          </a:p>
          <a:p>
            <a:pPr algn="r">
              <a:lnSpc>
                <a:spcPts val="3237"/>
              </a:lnSpc>
            </a:pPr>
            <a:r>
              <a:rPr lang="en-US" sz="2569">
                <a:solidFill>
                  <a:srgbClr val="FFFFFF"/>
                </a:solidFill>
                <a:latin typeface="DM Sans"/>
              </a:rPr>
              <a:t>2.500 €</a:t>
            </a:r>
          </a:p>
          <a:p>
            <a:pPr algn="r">
              <a:lnSpc>
                <a:spcPts val="3237"/>
              </a:lnSpc>
            </a:pPr>
            <a:r>
              <a:rPr lang="en-US" sz="2569">
                <a:solidFill>
                  <a:srgbClr val="FFFFFF"/>
                </a:solidFill>
                <a:latin typeface="DM Sans"/>
              </a:rPr>
              <a:t>10.000 €</a:t>
            </a:r>
          </a:p>
          <a:p>
            <a:pPr algn="r">
              <a:lnSpc>
                <a:spcPts val="3237"/>
              </a:lnSpc>
            </a:pPr>
            <a:r>
              <a:rPr lang="en-US" sz="2569">
                <a:solidFill>
                  <a:srgbClr val="FFFFFF"/>
                </a:solidFill>
                <a:latin typeface="DM Sans"/>
              </a:rPr>
              <a:t>5.000 €</a:t>
            </a:r>
          </a:p>
          <a:p>
            <a:pPr algn="r">
              <a:lnSpc>
                <a:spcPts val="3237"/>
              </a:lnSpc>
            </a:pPr>
            <a:endParaRPr lang="en-US" sz="2569">
              <a:solidFill>
                <a:srgbClr val="FFFFFF"/>
              </a:solidFill>
              <a:latin typeface="DM Sans"/>
            </a:endParaRPr>
          </a:p>
          <a:p>
            <a:pPr algn="r">
              <a:lnSpc>
                <a:spcPts val="3237"/>
              </a:lnSpc>
            </a:pPr>
            <a:r>
              <a:rPr lang="en-US" sz="2569">
                <a:solidFill>
                  <a:srgbClr val="FFFFFF"/>
                </a:solidFill>
                <a:latin typeface="DM Sans Bold"/>
              </a:rPr>
              <a:t>110.000 €</a:t>
            </a:r>
          </a:p>
          <a:p>
            <a:pPr marL="0" lvl="0" indent="0" algn="r">
              <a:lnSpc>
                <a:spcPts val="3237"/>
              </a:lnSpc>
            </a:pPr>
            <a:endParaRPr lang="en-US" sz="2569">
              <a:solidFill>
                <a:srgbClr val="FFFFFF"/>
              </a:solidFill>
              <a:latin typeface="DM Sans Bold"/>
            </a:endParaRPr>
          </a:p>
        </p:txBody>
      </p:sp>
      <p:sp>
        <p:nvSpPr>
          <p:cNvPr id="9" name="Freeform 9"/>
          <p:cNvSpPr/>
          <p:nvPr/>
        </p:nvSpPr>
        <p:spPr>
          <a:xfrm>
            <a:off x="-2519628" y="7227483"/>
            <a:ext cx="7086596" cy="7086596"/>
          </a:xfrm>
          <a:custGeom>
            <a:avLst/>
            <a:gdLst/>
            <a:ahLst/>
            <a:cxnLst/>
            <a:rect l="l" t="t" r="r" b="b"/>
            <a:pathLst>
              <a:path w="7086596" h="7086596">
                <a:moveTo>
                  <a:pt x="0" y="0"/>
                </a:moveTo>
                <a:lnTo>
                  <a:pt x="7086596" y="0"/>
                </a:lnTo>
                <a:lnTo>
                  <a:pt x="7086596" y="7086596"/>
                </a:lnTo>
                <a:lnTo>
                  <a:pt x="0" y="70865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10436461">
            <a:off x="14152110" y="-4118246"/>
            <a:ext cx="6566182" cy="6566182"/>
          </a:xfrm>
          <a:custGeom>
            <a:avLst/>
            <a:gdLst/>
            <a:ahLst/>
            <a:cxnLst/>
            <a:rect l="l" t="t" r="r" b="b"/>
            <a:pathLst>
              <a:path w="6566182" h="6566182">
                <a:moveTo>
                  <a:pt x="0" y="0"/>
                </a:moveTo>
                <a:lnTo>
                  <a:pt x="6566182" y="0"/>
                </a:lnTo>
                <a:lnTo>
                  <a:pt x="6566182" y="6566183"/>
                </a:lnTo>
                <a:lnTo>
                  <a:pt x="0" y="65661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766914" y="1144714"/>
            <a:ext cx="847166" cy="847166"/>
          </a:xfrm>
          <a:custGeom>
            <a:avLst/>
            <a:gdLst/>
            <a:ahLst/>
            <a:cxnLst/>
            <a:rect l="l" t="t" r="r" b="b"/>
            <a:pathLst>
              <a:path w="847166" h="847166">
                <a:moveTo>
                  <a:pt x="0" y="0"/>
                </a:moveTo>
                <a:lnTo>
                  <a:pt x="847167" y="0"/>
                </a:lnTo>
                <a:lnTo>
                  <a:pt x="847167" y="847167"/>
                </a:lnTo>
                <a:lnTo>
                  <a:pt x="0" y="84716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ransition spd="med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807767"/>
            <a:ext cx="6871275" cy="1590892"/>
            <a:chOff x="0" y="0"/>
            <a:chExt cx="3154634" cy="73038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154634" cy="730386"/>
            </a:xfrm>
            <a:custGeom>
              <a:avLst/>
              <a:gdLst/>
              <a:ahLst/>
              <a:cxnLst/>
              <a:rect l="l" t="t" r="r" b="b"/>
              <a:pathLst>
                <a:path w="3154634" h="730386">
                  <a:moveTo>
                    <a:pt x="0" y="0"/>
                  </a:moveTo>
                  <a:lnTo>
                    <a:pt x="2951434" y="0"/>
                  </a:lnTo>
                  <a:lnTo>
                    <a:pt x="3154634" y="365193"/>
                  </a:lnTo>
                  <a:lnTo>
                    <a:pt x="2951434" y="730386"/>
                  </a:lnTo>
                  <a:lnTo>
                    <a:pt x="0" y="730386"/>
                  </a:lnTo>
                  <a:lnTo>
                    <a:pt x="203200" y="3651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FF4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177800" y="-38100"/>
              <a:ext cx="2900634" cy="7684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3142397" y="3905514"/>
            <a:ext cx="8210689" cy="24569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37"/>
              </a:lnSpc>
            </a:pPr>
            <a:r>
              <a:rPr lang="en-US" sz="2569">
                <a:solidFill>
                  <a:srgbClr val="FFFFFF"/>
                </a:solidFill>
                <a:latin typeface="DM Sans"/>
              </a:rPr>
              <a:t>Nefunkcionalna, nebezbedna i nezaštićena aplikacija </a:t>
            </a:r>
          </a:p>
          <a:p>
            <a:pPr>
              <a:lnSpc>
                <a:spcPts val="3237"/>
              </a:lnSpc>
            </a:pPr>
            <a:r>
              <a:rPr lang="en-US" sz="2569">
                <a:solidFill>
                  <a:srgbClr val="FFFFFF"/>
                </a:solidFill>
                <a:latin typeface="DM Sans"/>
              </a:rPr>
              <a:t>Nedostatak tehničke ekspertize </a:t>
            </a:r>
          </a:p>
          <a:p>
            <a:pPr>
              <a:lnSpc>
                <a:spcPts val="3237"/>
              </a:lnSpc>
            </a:pPr>
            <a:r>
              <a:rPr lang="en-US" sz="2569">
                <a:solidFill>
                  <a:srgbClr val="FFFFFF"/>
                </a:solidFill>
                <a:latin typeface="DM Sans"/>
              </a:rPr>
              <a:t>Kršenje ugovora </a:t>
            </a:r>
          </a:p>
          <a:p>
            <a:pPr>
              <a:lnSpc>
                <a:spcPts val="3237"/>
              </a:lnSpc>
            </a:pPr>
            <a:r>
              <a:rPr lang="en-US" sz="2569">
                <a:solidFill>
                  <a:srgbClr val="FFFFFF"/>
                </a:solidFill>
                <a:latin typeface="DM Sans"/>
              </a:rPr>
              <a:t>Povlačenje kadrova </a:t>
            </a:r>
          </a:p>
          <a:p>
            <a:pPr>
              <a:lnSpc>
                <a:spcPts val="3237"/>
              </a:lnSpc>
            </a:pPr>
            <a:r>
              <a:rPr lang="en-US" sz="2569">
                <a:solidFill>
                  <a:srgbClr val="FFFFFF"/>
                </a:solidFill>
                <a:latin typeface="DM Sans"/>
              </a:rPr>
              <a:t>Kvarovi računara i opreme usled prirodnih nepogoda </a:t>
            </a:r>
          </a:p>
          <a:p>
            <a:pPr marL="0" lvl="0" indent="0">
              <a:lnSpc>
                <a:spcPts val="3237"/>
              </a:lnSpc>
            </a:pPr>
            <a:endParaRPr lang="en-US" sz="2569">
              <a:solidFill>
                <a:srgbClr val="FFFFFF"/>
              </a:solidFill>
              <a:latin typeface="DM Sans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2606652" y="1103887"/>
            <a:ext cx="4764915" cy="8726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117"/>
              </a:lnSpc>
              <a:spcBef>
                <a:spcPct val="0"/>
              </a:spcBef>
            </a:pPr>
            <a:r>
              <a:rPr lang="en-US" sz="5157">
                <a:solidFill>
                  <a:srgbClr val="051D40"/>
                </a:solidFill>
                <a:latin typeface="DM Sans Bold"/>
              </a:rPr>
              <a:t>Procena rizika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337157" y="3905514"/>
            <a:ext cx="2252917" cy="24569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237"/>
              </a:lnSpc>
            </a:pPr>
            <a:r>
              <a:rPr lang="en-US" sz="2569">
                <a:solidFill>
                  <a:srgbClr val="FFFFFF"/>
                </a:solidFill>
                <a:latin typeface="DM Sans"/>
              </a:rPr>
              <a:t>RPN:  216</a:t>
            </a:r>
          </a:p>
          <a:p>
            <a:pPr algn="just">
              <a:lnSpc>
                <a:spcPts val="3237"/>
              </a:lnSpc>
            </a:pPr>
            <a:r>
              <a:rPr lang="en-US" sz="2569">
                <a:solidFill>
                  <a:srgbClr val="FFFFFF"/>
                </a:solidFill>
                <a:latin typeface="DM Sans"/>
              </a:rPr>
              <a:t>RPN:  224</a:t>
            </a:r>
          </a:p>
          <a:p>
            <a:pPr algn="just">
              <a:lnSpc>
                <a:spcPts val="3237"/>
              </a:lnSpc>
            </a:pPr>
            <a:r>
              <a:rPr lang="en-US" sz="2569">
                <a:solidFill>
                  <a:srgbClr val="FFFFFF"/>
                </a:solidFill>
                <a:latin typeface="DM Sans"/>
              </a:rPr>
              <a:t>RPN:  84</a:t>
            </a:r>
          </a:p>
          <a:p>
            <a:pPr algn="just">
              <a:lnSpc>
                <a:spcPts val="3237"/>
              </a:lnSpc>
            </a:pPr>
            <a:r>
              <a:rPr lang="en-US" sz="2569">
                <a:solidFill>
                  <a:srgbClr val="FFFFFF"/>
                </a:solidFill>
                <a:latin typeface="DM Sans"/>
              </a:rPr>
              <a:t>RPN:  189</a:t>
            </a:r>
          </a:p>
          <a:p>
            <a:pPr algn="just">
              <a:lnSpc>
                <a:spcPts val="3237"/>
              </a:lnSpc>
            </a:pPr>
            <a:r>
              <a:rPr lang="en-US" sz="2569">
                <a:solidFill>
                  <a:srgbClr val="FFFFFF"/>
                </a:solidFill>
                <a:latin typeface="DM Sans"/>
              </a:rPr>
              <a:t>RPN:  144</a:t>
            </a:r>
          </a:p>
          <a:p>
            <a:pPr marL="0" lvl="0" indent="0" algn="just">
              <a:lnSpc>
                <a:spcPts val="3237"/>
              </a:lnSpc>
            </a:pPr>
            <a:endParaRPr lang="en-US" sz="2569">
              <a:solidFill>
                <a:srgbClr val="FFFFFF"/>
              </a:solidFill>
              <a:latin typeface="DM Sans"/>
            </a:endParaRPr>
          </a:p>
        </p:txBody>
      </p:sp>
      <p:sp>
        <p:nvSpPr>
          <p:cNvPr id="8" name="Freeform 8"/>
          <p:cNvSpPr/>
          <p:nvPr/>
        </p:nvSpPr>
        <p:spPr>
          <a:xfrm>
            <a:off x="-2519628" y="7227483"/>
            <a:ext cx="7086596" cy="7086596"/>
          </a:xfrm>
          <a:custGeom>
            <a:avLst/>
            <a:gdLst/>
            <a:ahLst/>
            <a:cxnLst/>
            <a:rect l="l" t="t" r="r" b="b"/>
            <a:pathLst>
              <a:path w="7086596" h="7086596">
                <a:moveTo>
                  <a:pt x="0" y="0"/>
                </a:moveTo>
                <a:lnTo>
                  <a:pt x="7086596" y="0"/>
                </a:lnTo>
                <a:lnTo>
                  <a:pt x="7086596" y="7086596"/>
                </a:lnTo>
                <a:lnTo>
                  <a:pt x="0" y="70865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10436461">
            <a:off x="14152110" y="-4118246"/>
            <a:ext cx="6566182" cy="6566182"/>
          </a:xfrm>
          <a:custGeom>
            <a:avLst/>
            <a:gdLst/>
            <a:ahLst/>
            <a:cxnLst/>
            <a:rect l="l" t="t" r="r" b="b"/>
            <a:pathLst>
              <a:path w="6566182" h="6566182">
                <a:moveTo>
                  <a:pt x="0" y="0"/>
                </a:moveTo>
                <a:lnTo>
                  <a:pt x="6566182" y="0"/>
                </a:lnTo>
                <a:lnTo>
                  <a:pt x="6566182" y="6566183"/>
                </a:lnTo>
                <a:lnTo>
                  <a:pt x="0" y="65661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787950" y="1189612"/>
            <a:ext cx="856802" cy="827204"/>
          </a:xfrm>
          <a:custGeom>
            <a:avLst/>
            <a:gdLst/>
            <a:ahLst/>
            <a:cxnLst/>
            <a:rect l="l" t="t" r="r" b="b"/>
            <a:pathLst>
              <a:path w="856802" h="827204">
                <a:moveTo>
                  <a:pt x="0" y="0"/>
                </a:moveTo>
                <a:lnTo>
                  <a:pt x="856802" y="0"/>
                </a:lnTo>
                <a:lnTo>
                  <a:pt x="856802" y="827203"/>
                </a:lnTo>
                <a:lnTo>
                  <a:pt x="0" y="82720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ransition spd="med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912542"/>
            <a:ext cx="9015947" cy="1594114"/>
            <a:chOff x="0" y="0"/>
            <a:chExt cx="5558338" cy="98277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558337" cy="982772"/>
            </a:xfrm>
            <a:custGeom>
              <a:avLst/>
              <a:gdLst/>
              <a:ahLst/>
              <a:cxnLst/>
              <a:rect l="l" t="t" r="r" b="b"/>
              <a:pathLst>
                <a:path w="5558337" h="982772">
                  <a:moveTo>
                    <a:pt x="0" y="0"/>
                  </a:moveTo>
                  <a:lnTo>
                    <a:pt x="5355137" y="0"/>
                  </a:lnTo>
                  <a:lnTo>
                    <a:pt x="5558337" y="491386"/>
                  </a:lnTo>
                  <a:lnTo>
                    <a:pt x="5355137" y="982772"/>
                  </a:lnTo>
                  <a:lnTo>
                    <a:pt x="0" y="982772"/>
                  </a:lnTo>
                  <a:lnTo>
                    <a:pt x="203200" y="4913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177800" y="-38100"/>
              <a:ext cx="5304338" cy="10208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3807060" y="3966407"/>
            <a:ext cx="5336940" cy="24569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37"/>
              </a:lnSpc>
            </a:pPr>
            <a:r>
              <a:rPr lang="en-US" sz="2569">
                <a:solidFill>
                  <a:srgbClr val="FFFFFF"/>
                </a:solidFill>
                <a:latin typeface="DM Sans"/>
              </a:rPr>
              <a:t>NPV</a:t>
            </a:r>
          </a:p>
          <a:p>
            <a:pPr>
              <a:lnSpc>
                <a:spcPts val="3237"/>
              </a:lnSpc>
            </a:pPr>
            <a:r>
              <a:rPr lang="en-US" sz="2569">
                <a:solidFill>
                  <a:srgbClr val="FFFFFF"/>
                </a:solidFill>
                <a:latin typeface="DM Sans"/>
              </a:rPr>
              <a:t>Period povraćaja</a:t>
            </a:r>
          </a:p>
          <a:p>
            <a:pPr>
              <a:lnSpc>
                <a:spcPts val="3237"/>
              </a:lnSpc>
            </a:pPr>
            <a:r>
              <a:rPr lang="en-US" sz="2569">
                <a:solidFill>
                  <a:srgbClr val="FFFFFF"/>
                </a:solidFill>
                <a:latin typeface="DM Sans"/>
              </a:rPr>
              <a:t>Diskontovani period povraćaja</a:t>
            </a:r>
          </a:p>
          <a:p>
            <a:pPr>
              <a:lnSpc>
                <a:spcPts val="3237"/>
              </a:lnSpc>
            </a:pPr>
            <a:r>
              <a:rPr lang="en-US" sz="2569">
                <a:solidFill>
                  <a:srgbClr val="FFFFFF"/>
                </a:solidFill>
                <a:latin typeface="DM Sans"/>
              </a:rPr>
              <a:t>IRR</a:t>
            </a:r>
          </a:p>
          <a:p>
            <a:pPr>
              <a:lnSpc>
                <a:spcPts val="3237"/>
              </a:lnSpc>
            </a:pPr>
            <a:r>
              <a:rPr lang="en-US" sz="2569">
                <a:solidFill>
                  <a:srgbClr val="FFFFFF"/>
                </a:solidFill>
                <a:latin typeface="DM Sans"/>
              </a:rPr>
              <a:t>Indeks profitabilnosti</a:t>
            </a:r>
          </a:p>
          <a:p>
            <a:pPr marL="0" lvl="0" indent="0">
              <a:lnSpc>
                <a:spcPts val="3237"/>
              </a:lnSpc>
            </a:pPr>
            <a:endParaRPr lang="en-US" sz="2569">
              <a:solidFill>
                <a:srgbClr val="FFFFFF"/>
              </a:solidFill>
              <a:latin typeface="DM Sans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2672494" y="1248978"/>
            <a:ext cx="6757256" cy="8726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117"/>
              </a:lnSpc>
              <a:spcBef>
                <a:spcPct val="0"/>
              </a:spcBef>
            </a:pPr>
            <a:r>
              <a:rPr lang="en-US" sz="5157">
                <a:solidFill>
                  <a:srgbClr val="FFFFFF"/>
                </a:solidFill>
                <a:latin typeface="DM Sans Bold"/>
              </a:rPr>
              <a:t>Finansijski pojazatelji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044647" y="3975932"/>
            <a:ext cx="2227027" cy="22989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85"/>
              </a:lnSpc>
            </a:pPr>
            <a:r>
              <a:rPr lang="en-US" sz="2369" dirty="0">
                <a:solidFill>
                  <a:srgbClr val="FFFFFF"/>
                </a:solidFill>
                <a:latin typeface="DM Sans"/>
              </a:rPr>
              <a:t>328429.84</a:t>
            </a:r>
          </a:p>
          <a:p>
            <a:pPr algn="r">
              <a:lnSpc>
                <a:spcPts val="2985"/>
              </a:lnSpc>
            </a:pPr>
            <a:r>
              <a:rPr lang="en-US" sz="2369" dirty="0">
                <a:solidFill>
                  <a:srgbClr val="FFFFFF"/>
                </a:solidFill>
                <a:latin typeface="DM Sans"/>
              </a:rPr>
              <a:t>4</a:t>
            </a:r>
          </a:p>
          <a:p>
            <a:pPr algn="r">
              <a:lnSpc>
                <a:spcPts val="2985"/>
              </a:lnSpc>
            </a:pPr>
            <a:r>
              <a:rPr lang="en-US" sz="2369" dirty="0">
                <a:solidFill>
                  <a:srgbClr val="FFFFFF"/>
                </a:solidFill>
                <a:latin typeface="DM Sans"/>
              </a:rPr>
              <a:t>4</a:t>
            </a:r>
          </a:p>
          <a:p>
            <a:pPr algn="r">
              <a:lnSpc>
                <a:spcPts val="2985"/>
              </a:lnSpc>
            </a:pPr>
            <a:r>
              <a:rPr lang="en-US" sz="2369" dirty="0">
                <a:solidFill>
                  <a:srgbClr val="FFFFFF"/>
                </a:solidFill>
                <a:latin typeface="DM Sans"/>
              </a:rPr>
              <a:t>33.07%</a:t>
            </a:r>
          </a:p>
          <a:p>
            <a:pPr algn="r">
              <a:lnSpc>
                <a:spcPts val="2985"/>
              </a:lnSpc>
            </a:pPr>
            <a:r>
              <a:rPr lang="en-US" sz="2369" dirty="0">
                <a:solidFill>
                  <a:srgbClr val="FFFFFF"/>
                </a:solidFill>
                <a:latin typeface="DM Sans"/>
              </a:rPr>
              <a:t>3.9857</a:t>
            </a:r>
          </a:p>
          <a:p>
            <a:pPr marL="0" lvl="0" indent="0" algn="r">
              <a:lnSpc>
                <a:spcPts val="2985"/>
              </a:lnSpc>
            </a:pPr>
            <a:endParaRPr lang="en-US" sz="2369" dirty="0">
              <a:solidFill>
                <a:srgbClr val="FFFFFF"/>
              </a:solidFill>
              <a:latin typeface="DM Sans"/>
            </a:endParaRPr>
          </a:p>
        </p:txBody>
      </p:sp>
      <p:sp>
        <p:nvSpPr>
          <p:cNvPr id="8" name="Freeform 8"/>
          <p:cNvSpPr/>
          <p:nvPr/>
        </p:nvSpPr>
        <p:spPr>
          <a:xfrm>
            <a:off x="-2519628" y="7227483"/>
            <a:ext cx="7086596" cy="7086596"/>
          </a:xfrm>
          <a:custGeom>
            <a:avLst/>
            <a:gdLst/>
            <a:ahLst/>
            <a:cxnLst/>
            <a:rect l="l" t="t" r="r" b="b"/>
            <a:pathLst>
              <a:path w="7086596" h="7086596">
                <a:moveTo>
                  <a:pt x="0" y="0"/>
                </a:moveTo>
                <a:lnTo>
                  <a:pt x="7086596" y="0"/>
                </a:lnTo>
                <a:lnTo>
                  <a:pt x="7086596" y="7086596"/>
                </a:lnTo>
                <a:lnTo>
                  <a:pt x="0" y="70865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10436461">
            <a:off x="14152110" y="-4118246"/>
            <a:ext cx="6566182" cy="6566182"/>
          </a:xfrm>
          <a:custGeom>
            <a:avLst/>
            <a:gdLst/>
            <a:ahLst/>
            <a:cxnLst/>
            <a:rect l="l" t="t" r="r" b="b"/>
            <a:pathLst>
              <a:path w="6566182" h="6566182">
                <a:moveTo>
                  <a:pt x="0" y="0"/>
                </a:moveTo>
                <a:lnTo>
                  <a:pt x="6566182" y="0"/>
                </a:lnTo>
                <a:lnTo>
                  <a:pt x="6566182" y="6566183"/>
                </a:lnTo>
                <a:lnTo>
                  <a:pt x="0" y="65661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769890" y="1344228"/>
            <a:ext cx="749829" cy="730742"/>
          </a:xfrm>
          <a:custGeom>
            <a:avLst/>
            <a:gdLst/>
            <a:ahLst/>
            <a:cxnLst/>
            <a:rect l="l" t="t" r="r" b="b"/>
            <a:pathLst>
              <a:path w="749829" h="730742">
                <a:moveTo>
                  <a:pt x="0" y="0"/>
                </a:moveTo>
                <a:lnTo>
                  <a:pt x="749829" y="0"/>
                </a:lnTo>
                <a:lnTo>
                  <a:pt x="749829" y="730742"/>
                </a:lnTo>
                <a:lnTo>
                  <a:pt x="0" y="73074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ransition spd="med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683520" y="1590911"/>
            <a:ext cx="2651835" cy="2651835"/>
          </a:xfrm>
          <a:custGeom>
            <a:avLst/>
            <a:gdLst/>
            <a:ahLst/>
            <a:cxnLst/>
            <a:rect l="l" t="t" r="r" b="b"/>
            <a:pathLst>
              <a:path w="2651835" h="2651835">
                <a:moveTo>
                  <a:pt x="0" y="0"/>
                </a:moveTo>
                <a:lnTo>
                  <a:pt x="2651835" y="0"/>
                </a:lnTo>
                <a:lnTo>
                  <a:pt x="2651835" y="2651835"/>
                </a:lnTo>
                <a:lnTo>
                  <a:pt x="0" y="26518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637321" y="2636321"/>
            <a:ext cx="7650679" cy="7650679"/>
            <a:chOff x="0" y="0"/>
            <a:chExt cx="3331210" cy="333121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331210" cy="3331210"/>
            </a:xfrm>
            <a:custGeom>
              <a:avLst/>
              <a:gdLst/>
              <a:ahLst/>
              <a:cxnLst/>
              <a:rect l="l" t="t" r="r" b="b"/>
              <a:pathLst>
                <a:path w="3331210" h="3331210">
                  <a:moveTo>
                    <a:pt x="3331210" y="3331210"/>
                  </a:moveTo>
                  <a:lnTo>
                    <a:pt x="0" y="3331210"/>
                  </a:lnTo>
                  <a:cubicBezTo>
                    <a:pt x="0" y="1490980"/>
                    <a:pt x="1490980" y="0"/>
                    <a:pt x="3331210" y="0"/>
                  </a:cubicBezTo>
                  <a:lnTo>
                    <a:pt x="3331210" y="3331210"/>
                  </a:lnTo>
                  <a:close/>
                </a:path>
              </a:pathLst>
            </a:custGeom>
            <a:blipFill>
              <a:blip r:embed="rId4"/>
              <a:stretch>
                <a:fillRect l="-25000" r="-25000"/>
              </a:stretch>
            </a:blipFill>
          </p:spPr>
        </p:sp>
      </p:grpSp>
      <p:sp>
        <p:nvSpPr>
          <p:cNvPr id="5" name="TextBox 5"/>
          <p:cNvSpPr txBox="1"/>
          <p:nvPr/>
        </p:nvSpPr>
        <p:spPr>
          <a:xfrm>
            <a:off x="1436743" y="4080821"/>
            <a:ext cx="10434893" cy="14787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1942"/>
              </a:lnSpc>
            </a:pPr>
            <a:r>
              <a:rPr lang="en-US" sz="8530" spc="520" dirty="0" err="1">
                <a:solidFill>
                  <a:srgbClr val="FFFFFF"/>
                </a:solidFill>
                <a:latin typeface="Now Bold"/>
              </a:rPr>
              <a:t>Hvala</a:t>
            </a:r>
            <a:r>
              <a:rPr lang="en-US" sz="8530" spc="520" dirty="0">
                <a:solidFill>
                  <a:srgbClr val="FFFFFF"/>
                </a:solidFill>
                <a:latin typeface="Now Bold"/>
              </a:rPr>
              <a:t> </a:t>
            </a:r>
            <a:r>
              <a:rPr lang="en-US" sz="8530" spc="520" dirty="0" err="1">
                <a:solidFill>
                  <a:srgbClr val="FFFFFF"/>
                </a:solidFill>
                <a:latin typeface="Now Bold"/>
              </a:rPr>
              <a:t>na</a:t>
            </a:r>
            <a:r>
              <a:rPr lang="en-US" sz="8530" spc="520" dirty="0">
                <a:solidFill>
                  <a:srgbClr val="FFFFFF"/>
                </a:solidFill>
                <a:latin typeface="Now Bold"/>
              </a:rPr>
              <a:t> </a:t>
            </a:r>
            <a:r>
              <a:rPr lang="en-US" sz="8530" spc="520" dirty="0" err="1">
                <a:solidFill>
                  <a:srgbClr val="FFFFFF"/>
                </a:solidFill>
                <a:latin typeface="Now Bold"/>
              </a:rPr>
              <a:t>pažnji</a:t>
            </a:r>
            <a:endParaRPr lang="en-US" sz="8530" spc="520" dirty="0">
              <a:solidFill>
                <a:srgbClr val="FFFFFF"/>
              </a:solidFill>
              <a:latin typeface="Now Bold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-789475" y="-570381"/>
            <a:ext cx="2651835" cy="2651835"/>
          </a:xfrm>
          <a:custGeom>
            <a:avLst/>
            <a:gdLst/>
            <a:ahLst/>
            <a:cxnLst/>
            <a:rect l="l" t="t" r="r" b="b"/>
            <a:pathLst>
              <a:path w="2651835" h="2651835">
                <a:moveTo>
                  <a:pt x="0" y="0"/>
                </a:moveTo>
                <a:lnTo>
                  <a:pt x="2651836" y="0"/>
                </a:lnTo>
                <a:lnTo>
                  <a:pt x="2651836" y="2651835"/>
                </a:lnTo>
                <a:lnTo>
                  <a:pt x="0" y="26518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ransition spd="med">
    <p:pull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270</Words>
  <Application>Microsoft Office PowerPoint</Application>
  <PresentationFormat>Custom</PresentationFormat>
  <Paragraphs>87</Paragraphs>
  <Slides>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Dark Professional Geometric Business Project Presentation </dc:title>
  <cp:lastModifiedBy>aleksandra.vukovic2311@gmail.com</cp:lastModifiedBy>
  <cp:revision>6</cp:revision>
  <dcterms:created xsi:type="dcterms:W3CDTF">2006-08-16T00:00:00Z</dcterms:created>
  <dcterms:modified xsi:type="dcterms:W3CDTF">2023-12-24T20:43:15Z</dcterms:modified>
  <dc:identifier>DAF34vss-5s</dc:identifier>
</cp:coreProperties>
</file>